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" ContentType="image/t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5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8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3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3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76" r:id="rId10"/>
    <p:sldMasterId id="2147485414" r:id="rId11"/>
    <p:sldMasterId id="2147485518" r:id="rId12"/>
    <p:sldMasterId id="2147485556" r:id="rId13"/>
    <p:sldMasterId id="2147485569" r:id="rId14"/>
  </p:sldMasterIdLst>
  <p:notesMasterIdLst>
    <p:notesMasterId r:id="rId130"/>
  </p:notesMasterIdLst>
  <p:sldIdLst>
    <p:sldId id="284" r:id="rId15"/>
    <p:sldId id="949" r:id="rId16"/>
    <p:sldId id="5188" r:id="rId17"/>
    <p:sldId id="5189" r:id="rId18"/>
    <p:sldId id="1111" r:id="rId19"/>
    <p:sldId id="1114" r:id="rId20"/>
    <p:sldId id="1115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126" r:id="rId32"/>
    <p:sldId id="1127" r:id="rId33"/>
    <p:sldId id="1128" r:id="rId34"/>
    <p:sldId id="1129" r:id="rId35"/>
    <p:sldId id="1130" r:id="rId36"/>
    <p:sldId id="1131" r:id="rId37"/>
    <p:sldId id="1132" r:id="rId38"/>
    <p:sldId id="1133" r:id="rId39"/>
    <p:sldId id="1134" r:id="rId40"/>
    <p:sldId id="1135" r:id="rId41"/>
    <p:sldId id="1136" r:id="rId42"/>
    <p:sldId id="5186" r:id="rId43"/>
    <p:sldId id="1137" r:id="rId44"/>
    <p:sldId id="1138" r:id="rId45"/>
    <p:sldId id="1139" r:id="rId46"/>
    <p:sldId id="1140" r:id="rId47"/>
    <p:sldId id="1141" r:id="rId48"/>
    <p:sldId id="1142" r:id="rId49"/>
    <p:sldId id="1143" r:id="rId50"/>
    <p:sldId id="1144" r:id="rId51"/>
    <p:sldId id="1145" r:id="rId52"/>
    <p:sldId id="1146" r:id="rId53"/>
    <p:sldId id="1147" r:id="rId54"/>
    <p:sldId id="1148" r:id="rId55"/>
    <p:sldId id="1149" r:id="rId56"/>
    <p:sldId id="1150" r:id="rId57"/>
    <p:sldId id="1175" r:id="rId58"/>
    <p:sldId id="1181" r:id="rId59"/>
    <p:sldId id="1178" r:id="rId60"/>
    <p:sldId id="1174" r:id="rId61"/>
    <p:sldId id="1152" r:id="rId62"/>
    <p:sldId id="1153" r:id="rId63"/>
    <p:sldId id="1154" r:id="rId64"/>
    <p:sldId id="1155" r:id="rId65"/>
    <p:sldId id="1156" r:id="rId66"/>
    <p:sldId id="1157" r:id="rId67"/>
    <p:sldId id="1158" r:id="rId68"/>
    <p:sldId id="1159" r:id="rId69"/>
    <p:sldId id="1160" r:id="rId70"/>
    <p:sldId id="1161" r:id="rId71"/>
    <p:sldId id="1162" r:id="rId72"/>
    <p:sldId id="1163" r:id="rId73"/>
    <p:sldId id="1164" r:id="rId74"/>
    <p:sldId id="1165" r:id="rId75"/>
    <p:sldId id="1166" r:id="rId76"/>
    <p:sldId id="1167" r:id="rId77"/>
    <p:sldId id="1168" r:id="rId78"/>
    <p:sldId id="1169" r:id="rId79"/>
    <p:sldId id="1170" r:id="rId80"/>
    <p:sldId id="1171" r:id="rId81"/>
    <p:sldId id="5177" r:id="rId82"/>
    <p:sldId id="5179" r:id="rId83"/>
    <p:sldId id="5180" r:id="rId84"/>
    <p:sldId id="1250" r:id="rId85"/>
    <p:sldId id="1251" r:id="rId86"/>
    <p:sldId id="1252" r:id="rId87"/>
    <p:sldId id="1253" r:id="rId88"/>
    <p:sldId id="5181" r:id="rId89"/>
    <p:sldId id="1254" r:id="rId90"/>
    <p:sldId id="1255" r:id="rId91"/>
    <p:sldId id="1256" r:id="rId92"/>
    <p:sldId id="1257" r:id="rId93"/>
    <p:sldId id="1258" r:id="rId94"/>
    <p:sldId id="1259" r:id="rId95"/>
    <p:sldId id="5182" r:id="rId96"/>
    <p:sldId id="1260" r:id="rId97"/>
    <p:sldId id="1261" r:id="rId98"/>
    <p:sldId id="1263" r:id="rId99"/>
    <p:sldId id="5183" r:id="rId100"/>
    <p:sldId id="1264" r:id="rId101"/>
    <p:sldId id="1265" r:id="rId102"/>
    <p:sldId id="1266" r:id="rId103"/>
    <p:sldId id="1179" r:id="rId104"/>
    <p:sldId id="1267" r:id="rId105"/>
    <p:sldId id="5184" r:id="rId106"/>
    <p:sldId id="1268" r:id="rId107"/>
    <p:sldId id="1269" r:id="rId108"/>
    <p:sldId id="1270" r:id="rId109"/>
    <p:sldId id="1271" r:id="rId110"/>
    <p:sldId id="1186" r:id="rId111"/>
    <p:sldId id="1187" r:id="rId112"/>
    <p:sldId id="1188" r:id="rId113"/>
    <p:sldId id="1189" r:id="rId114"/>
    <p:sldId id="1272" r:id="rId115"/>
    <p:sldId id="1273" r:id="rId116"/>
    <p:sldId id="1274" r:id="rId117"/>
    <p:sldId id="1275" r:id="rId118"/>
    <p:sldId id="1276" r:id="rId119"/>
    <p:sldId id="5187" r:id="rId120"/>
    <p:sldId id="1182" r:id="rId121"/>
    <p:sldId id="1195" r:id="rId122"/>
    <p:sldId id="1277" r:id="rId123"/>
    <p:sldId id="1278" r:id="rId124"/>
    <p:sldId id="1279" r:id="rId125"/>
    <p:sldId id="1280" r:id="rId126"/>
    <p:sldId id="1281" r:id="rId127"/>
    <p:sldId id="1201" r:id="rId128"/>
    <p:sldId id="1202" r:id="rId1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43"/>
    <p:restoredTop sz="94577"/>
  </p:normalViewPr>
  <p:slideViewPr>
    <p:cSldViewPr snapToGrid="0">
      <p:cViewPr varScale="1">
        <p:scale>
          <a:sx n="87" d="100"/>
          <a:sy n="87" d="100"/>
        </p:scale>
        <p:origin x="1256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3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63" Type="http://schemas.openxmlformats.org/officeDocument/2006/relationships/slide" Target="slides/slide49.xml"/><Relationship Id="rId84" Type="http://schemas.openxmlformats.org/officeDocument/2006/relationships/slide" Target="slides/slide70.xml"/><Relationship Id="rId16" Type="http://schemas.openxmlformats.org/officeDocument/2006/relationships/slide" Target="slides/slide2.xml"/><Relationship Id="rId107" Type="http://schemas.openxmlformats.org/officeDocument/2006/relationships/slide" Target="slides/slide9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74" Type="http://schemas.openxmlformats.org/officeDocument/2006/relationships/slide" Target="slides/slide60.xml"/><Relationship Id="rId79" Type="http://schemas.openxmlformats.org/officeDocument/2006/relationships/slide" Target="slides/slide65.xml"/><Relationship Id="rId102" Type="http://schemas.openxmlformats.org/officeDocument/2006/relationships/slide" Target="slides/slide88.xml"/><Relationship Id="rId123" Type="http://schemas.openxmlformats.org/officeDocument/2006/relationships/slide" Target="slides/slide109.xml"/><Relationship Id="rId128" Type="http://schemas.openxmlformats.org/officeDocument/2006/relationships/slide" Target="slides/slide114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6.xml"/><Relationship Id="rId95" Type="http://schemas.openxmlformats.org/officeDocument/2006/relationships/slide" Target="slides/slide8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113" Type="http://schemas.openxmlformats.org/officeDocument/2006/relationships/slide" Target="slides/slide99.xml"/><Relationship Id="rId118" Type="http://schemas.openxmlformats.org/officeDocument/2006/relationships/slide" Target="slides/slide104.xml"/><Relationship Id="rId134" Type="http://schemas.openxmlformats.org/officeDocument/2006/relationships/tableStyles" Target="tableStyles.xml"/><Relationship Id="rId80" Type="http://schemas.openxmlformats.org/officeDocument/2006/relationships/slide" Target="slides/slide66.xml"/><Relationship Id="rId85" Type="http://schemas.openxmlformats.org/officeDocument/2006/relationships/slide" Target="slides/slide71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slide" Target="slides/slide45.xml"/><Relationship Id="rId103" Type="http://schemas.openxmlformats.org/officeDocument/2006/relationships/slide" Target="slides/slide89.xml"/><Relationship Id="rId108" Type="http://schemas.openxmlformats.org/officeDocument/2006/relationships/slide" Target="slides/slide94.xml"/><Relationship Id="rId124" Type="http://schemas.openxmlformats.org/officeDocument/2006/relationships/slide" Target="slides/slide110.xml"/><Relationship Id="rId129" Type="http://schemas.openxmlformats.org/officeDocument/2006/relationships/slide" Target="slides/slide115.xml"/><Relationship Id="rId54" Type="http://schemas.openxmlformats.org/officeDocument/2006/relationships/slide" Target="slides/slide40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slide" Target="slides/slide100.xml"/><Relationship Id="rId119" Type="http://schemas.openxmlformats.org/officeDocument/2006/relationships/slide" Target="slides/slide105.xml"/><Relationship Id="rId44" Type="http://schemas.openxmlformats.org/officeDocument/2006/relationships/slide" Target="slides/slide30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130" Type="http://schemas.openxmlformats.org/officeDocument/2006/relationships/notesMaster" Target="notesMasters/notesMaster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slide" Target="slides/slide9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slide" Target="slides/slide90.xml"/><Relationship Id="rId120" Type="http://schemas.openxmlformats.org/officeDocument/2006/relationships/slide" Target="slides/slide106.xml"/><Relationship Id="rId125" Type="http://schemas.openxmlformats.org/officeDocument/2006/relationships/slide" Target="slides/slide11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slide" Target="slides/slide96.xml"/><Relationship Id="rId115" Type="http://schemas.openxmlformats.org/officeDocument/2006/relationships/slide" Target="slides/slide101.xml"/><Relationship Id="rId131" Type="http://schemas.openxmlformats.org/officeDocument/2006/relationships/presProps" Target="presProps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slide" Target="slides/slide42.xml"/><Relationship Id="rId77" Type="http://schemas.openxmlformats.org/officeDocument/2006/relationships/slide" Target="slides/slide63.xml"/><Relationship Id="rId100" Type="http://schemas.openxmlformats.org/officeDocument/2006/relationships/slide" Target="slides/slide86.xml"/><Relationship Id="rId105" Type="http://schemas.openxmlformats.org/officeDocument/2006/relationships/slide" Target="slides/slide91.xml"/><Relationship Id="rId126" Type="http://schemas.openxmlformats.org/officeDocument/2006/relationships/slide" Target="slides/slide11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slide" Target="slides/slide10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slide" Target="slides/slide53.xml"/><Relationship Id="rId116" Type="http://schemas.openxmlformats.org/officeDocument/2006/relationships/slide" Target="slides/slide10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slide" Target="slides/slide48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111" Type="http://schemas.openxmlformats.org/officeDocument/2006/relationships/slide" Target="slides/slide97.xml"/><Relationship Id="rId132" Type="http://schemas.openxmlformats.org/officeDocument/2006/relationships/viewProps" Target="viewProps.xml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slide" Target="slides/slide43.xml"/><Relationship Id="rId106" Type="http://schemas.openxmlformats.org/officeDocument/2006/relationships/slide" Target="slides/slide92.xml"/><Relationship Id="rId127" Type="http://schemas.openxmlformats.org/officeDocument/2006/relationships/slide" Target="slides/slide11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52" Type="http://schemas.openxmlformats.org/officeDocument/2006/relationships/slide" Target="slides/slide38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slide" Target="slides/slide87.xml"/><Relationship Id="rId122" Type="http://schemas.openxmlformats.org/officeDocument/2006/relationships/slide" Target="slides/slide10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2.xml"/><Relationship Id="rId47" Type="http://schemas.openxmlformats.org/officeDocument/2006/relationships/slide" Target="slides/slide33.xml"/><Relationship Id="rId68" Type="http://schemas.openxmlformats.org/officeDocument/2006/relationships/slide" Target="slides/slide54.xml"/><Relationship Id="rId89" Type="http://schemas.openxmlformats.org/officeDocument/2006/relationships/slide" Target="slides/slide75.xml"/><Relationship Id="rId112" Type="http://schemas.openxmlformats.org/officeDocument/2006/relationships/slide" Target="slides/slide98.xml"/><Relationship Id="rId13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3FA44-DF0F-4922-8B6D-0322508D7C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20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64505-975B-440C-8EA6-DB5C3070CC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0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91D44C-8E52-4204-8C13-C79C7FCCB4A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>
                <a:latin typeface="Arial" pitchFamily="34" charset="0"/>
              </a:rPr>
              <a:t>TODO: fix the y in the bottom</a:t>
            </a:r>
          </a:p>
        </p:txBody>
      </p:sp>
    </p:spTree>
    <p:extLst>
      <p:ext uri="{BB962C8B-B14F-4D97-AF65-F5344CB8AC3E}">
        <p14:creationId xmlns:p14="http://schemas.microsoft.com/office/powerpoint/2010/main" val="168110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D0FDD4-1177-49E9-BFE8-046DEBD697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46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27EE13-8BF3-42BB-BE79-F7E06F735B2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29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9C829-AD16-432A-B6BB-F4FD17D2F6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D38787-65AB-470D-9494-3BF7380EB3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11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EF4071-E44B-4170-9D99-1F6380E7169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93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Todo</a:t>
            </a:r>
            <a:r>
              <a:rPr lang="en-US"/>
              <a:t>: use color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27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CBAE6B-78A3-46F9-A022-8F1FF1E48BE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2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</a:t>
            </a:r>
            <a:r>
              <a:rPr lang="en-US" err="1"/>
              <a:t>colorify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3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FB8CC-E2A9-4EE8-B91A-D52F71A6E9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11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04167B-411A-4C74-9388-44BC8EBEEA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27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CDE5A2-ED2B-447B-B8C8-92430B5270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649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B33360-13CA-468A-830B-60D56615D25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80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871214-30F0-4E85-9C90-986FD5B000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24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07A68E-B43D-469A-B0F3-EE088075D0F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58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7E6DB4-93DD-4A4D-91D1-44D2DF58EF8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99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3C6C6-FC43-4808-A566-A5FF3146885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04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66F152-6E68-4EF1-A5DE-551FF9FC85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6648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D33363-C076-491A-864D-83F31FF57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385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31298-8BEB-46D5-870C-69373D93F3E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531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4250B4-1A8F-45C1-B749-BEE93E6519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9144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</a:t>
            </a:r>
            <a:r>
              <a:rPr lang="en-US" baseline="0" dirty="0"/>
              <a:t> </a:t>
            </a:r>
            <a:r>
              <a:rPr lang="en-US" baseline="0" dirty="0" err="1"/>
              <a:t>DFlipFlop</a:t>
            </a:r>
            <a:r>
              <a:rPr lang="en-US" baseline="0" dirty="0"/>
              <a:t> here. Latch doesn't do this, so we need sequential circuit that stores state and loads next state at the clock edge. next state is available for the full clock cycle</a:t>
            </a:r>
          </a:p>
          <a:p>
            <a:endParaRPr lang="en-US" baseline="0" dirty="0"/>
          </a:p>
          <a:p>
            <a:r>
              <a:rPr lang="en-US" baseline="0" dirty="0"/>
              <a:t>now lets take a look at this. 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9029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3630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FD4EA8-685D-4AA8-B9A5-3809DE37BBA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24813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768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ref the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89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say that lead-cells are cell libraries that manufacturers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9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85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make I consistent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62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393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B17C5C-2C22-4104-A9D7-7BA88064FFD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0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124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2141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1975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175590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25350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4321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7965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755078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594064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6633939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856323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96323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602413"/>
            <a:ext cx="2057400" cy="261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98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0" r:id="rId1"/>
    <p:sldLayoutId id="2147485571" r:id="rId2"/>
    <p:sldLayoutId id="2147485572" r:id="rId3"/>
    <p:sldLayoutId id="2147485573" r:id="rId4"/>
    <p:sldLayoutId id="2147485574" r:id="rId5"/>
    <p:sldLayoutId id="2147485575" r:id="rId6"/>
    <p:sldLayoutId id="2147485576" r:id="rId7"/>
    <p:sldLayoutId id="2147485577" r:id="rId8"/>
    <p:sldLayoutId id="2147485578" r:id="rId9"/>
    <p:sldLayoutId id="2147485579" r:id="rId10"/>
    <p:sldLayoutId id="2147485580" r:id="rId11"/>
    <p:sldLayoutId id="214748558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3/14/19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techreport.com/review/21987/intel-core-i7-3960x-processor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9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5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0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68.xml"/><Relationship Id="rId7" Type="http://schemas.openxmlformats.org/officeDocument/2006/relationships/image" Target="../media/image22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5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5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2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notesSlide" Target="../notesSlides/notesSlide2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chip.org/wiki/intel/microarchitectures/kaby_lake" TargetMode="Externa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2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2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2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29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tags" Target="../tags/tag56.xml"/><Relationship Id="rId7" Type="http://schemas.openxmlformats.org/officeDocument/2006/relationships/oleObject" Target="../embeddings/oleObject3.bin"/><Relationship Id="rId2" Type="http://schemas.openxmlformats.org/officeDocument/2006/relationships/tags" Target="../tags/tag55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7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tags" Target="../tags/tag59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7.wmf"/><Relationship Id="rId2" Type="http://schemas.openxmlformats.org/officeDocument/2006/relationships/tags" Target="../tags/tag58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31.xml"/><Relationship Id="rId11" Type="http://schemas.openxmlformats.org/officeDocument/2006/relationships/oleObject" Target="../embeddings/oleObject6.bin"/><Relationship Id="rId5" Type="http://schemas.openxmlformats.org/officeDocument/2006/relationships/slideLayout" Target="../slideLayouts/slideLayout150.xml"/><Relationship Id="rId10" Type="http://schemas.openxmlformats.org/officeDocument/2006/relationships/image" Target="../media/image16.wmf"/><Relationship Id="rId4" Type="http://schemas.openxmlformats.org/officeDocument/2006/relationships/tags" Target="../tags/tag60.xml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9576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7.2: Hardware Description Languages and Verilog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4B88B34-1F89-4303-AAC7-8C82880C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496" y="4495800"/>
            <a:ext cx="923925" cy="609600"/>
          </a:xfrm>
          <a:prstGeom prst="rect">
            <a:avLst/>
          </a:prstGeom>
        </p:spPr>
      </p:pic>
      <p:pic>
        <p:nvPicPr>
          <p:cNvPr id="205826" name="Picture 2" descr="https://techreport.com/r.x/core-i7-3960x/dieshot.jpg">
            <a:extLst>
              <a:ext uri="{FF2B5EF4-FFF2-40B4-BE49-F238E27FC236}">
                <a16:creationId xmlns:a16="http://schemas.microsoft.com/office/drawing/2014/main" id="{ED97801A-C584-4367-9CC0-C43A39FE7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13" y="1349879"/>
            <a:ext cx="2828847" cy="290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CA5D6-0892-4426-96FA-4CFEAADE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Hierarchical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0ED47-611C-4FA4-9F68-3340359D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6096000" cy="5153025"/>
          </a:xfrm>
        </p:spPr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Design hierarchy of modules is built using instantiation</a:t>
            </a:r>
          </a:p>
          <a:p>
            <a:pPr lvl="1"/>
            <a:r>
              <a:rPr lang="en-US"/>
              <a:t>Predefined “primitive” gates (AND, OR, …) </a:t>
            </a:r>
          </a:p>
          <a:p>
            <a:pPr lvl="1"/>
            <a:r>
              <a:rPr lang="en-US"/>
              <a:t>Simple modules are built by instantiating these gates (components like </a:t>
            </a:r>
            <a:r>
              <a:rPr lang="en-US" err="1"/>
              <a:t>MUXes</a:t>
            </a:r>
            <a:r>
              <a:rPr lang="en-US"/>
              <a:t>)</a:t>
            </a:r>
          </a:p>
          <a:p>
            <a:pPr lvl="1"/>
            <a:r>
              <a:rPr lang="en-US"/>
              <a:t>Other modules are built by instantiating simple components, …</a:t>
            </a:r>
          </a:p>
          <a:p>
            <a:r>
              <a:rPr lang="en-US" b="1">
                <a:solidFill>
                  <a:srgbClr val="0000FF"/>
                </a:solidFill>
              </a:rPr>
              <a:t>Hierarchy controls complexity </a:t>
            </a:r>
          </a:p>
          <a:p>
            <a:pPr lvl="1"/>
            <a:r>
              <a:rPr lang="en-US"/>
              <a:t>Analogous to the use of function abstraction in SW</a:t>
            </a:r>
          </a:p>
          <a:p>
            <a:r>
              <a:rPr lang="en-US" b="1">
                <a:solidFill>
                  <a:srgbClr val="00B050"/>
                </a:solidFill>
              </a:rPr>
              <a:t>Complexity is a BIG deal</a:t>
            </a:r>
          </a:p>
          <a:p>
            <a:pPr lvl="1"/>
            <a:r>
              <a:rPr lang="en-US"/>
              <a:t>In real world how big is size of one “blob” of random logic that we would describe as an HDL, then synthesize to gates?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180DD-497E-40F8-B206-15B6288498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4008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Oval">
            <a:extLst>
              <a:ext uri="{FF2B5EF4-FFF2-40B4-BE49-F238E27FC236}">
                <a16:creationId xmlns:a16="http://schemas.microsoft.com/office/drawing/2014/main" id="{1F041B77-291F-457F-9012-6550DB090833}"/>
              </a:ext>
            </a:extLst>
          </p:cNvPr>
          <p:cNvSpPr/>
          <p:nvPr/>
        </p:nvSpPr>
        <p:spPr>
          <a:xfrm>
            <a:off x="7277100" y="4604412"/>
            <a:ext cx="177800" cy="1905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9EEC9089-1184-42C9-8B45-A73A82AC5E82}"/>
              </a:ext>
            </a:extLst>
          </p:cNvPr>
          <p:cNvSpPr/>
          <p:nvPr/>
        </p:nvSpPr>
        <p:spPr>
          <a:xfrm flipH="1">
            <a:off x="6889068" y="4642512"/>
            <a:ext cx="375332" cy="1067317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195D7086-F4BE-4CCC-A423-031B34EC71AE}"/>
              </a:ext>
            </a:extLst>
          </p:cNvPr>
          <p:cNvSpPr/>
          <p:nvPr/>
        </p:nvSpPr>
        <p:spPr>
          <a:xfrm>
            <a:off x="7467600" y="4693312"/>
            <a:ext cx="375332" cy="1008988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How many?">
            <a:extLst>
              <a:ext uri="{FF2B5EF4-FFF2-40B4-BE49-F238E27FC236}">
                <a16:creationId xmlns:a16="http://schemas.microsoft.com/office/drawing/2014/main" id="{B3411394-0CA6-4B0B-B48D-6451E079B133}"/>
              </a:ext>
            </a:extLst>
          </p:cNvPr>
          <p:cNvSpPr txBox="1"/>
          <p:nvPr/>
        </p:nvSpPr>
        <p:spPr>
          <a:xfrm>
            <a:off x="6889068" y="5562600"/>
            <a:ext cx="972232" cy="30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 Narrow"/>
                <a:cs typeface="Arial Narrow"/>
                <a:sym typeface="Arial Narrow"/>
              </a:rPr>
              <a:t>How many?</a:t>
            </a:r>
          </a:p>
        </p:txBody>
      </p:sp>
      <p:sp>
        <p:nvSpPr>
          <p:cNvPr id="16" name="Oval">
            <a:extLst>
              <a:ext uri="{FF2B5EF4-FFF2-40B4-BE49-F238E27FC236}">
                <a16:creationId xmlns:a16="http://schemas.microsoft.com/office/drawing/2014/main" id="{865BD3E1-5C73-42BC-8C38-C4A9DDCB98A4}"/>
              </a:ext>
            </a:extLst>
          </p:cNvPr>
          <p:cNvSpPr/>
          <p:nvPr/>
        </p:nvSpPr>
        <p:spPr>
          <a:xfrm>
            <a:off x="7099300" y="3196816"/>
            <a:ext cx="457200" cy="3556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474CB0A7-2AB9-4789-900A-B6240EA8461F}"/>
              </a:ext>
            </a:extLst>
          </p:cNvPr>
          <p:cNvSpPr/>
          <p:nvPr/>
        </p:nvSpPr>
        <p:spPr>
          <a:xfrm>
            <a:off x="7569200" y="3400016"/>
            <a:ext cx="68361" cy="12347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01C2A22A-0408-4DD1-BF80-C73C7083333C}"/>
              </a:ext>
            </a:extLst>
          </p:cNvPr>
          <p:cNvSpPr/>
          <p:nvPr/>
        </p:nvSpPr>
        <p:spPr>
          <a:xfrm flipH="1">
            <a:off x="7030938" y="3387316"/>
            <a:ext cx="68362" cy="11768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F3E109B8-886E-4BA0-98B5-97C5903B0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94500" y="5753100"/>
            <a:ext cx="1155700" cy="736600"/>
          </a:xfrm>
          <a:prstGeom prst="rect">
            <a:avLst/>
          </a:prstGeom>
          <a:ln w="25400"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076BDCD-F40F-43D4-83B2-16EA47D51A51}"/>
              </a:ext>
            </a:extLst>
          </p:cNvPr>
          <p:cNvSpPr txBox="1"/>
          <p:nvPr/>
        </p:nvSpPr>
        <p:spPr>
          <a:xfrm>
            <a:off x="6198541" y="886893"/>
            <a:ext cx="294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/>
              </a:rPr>
              <a:t>https://techreport.com/review/21987/intel-core-i7-3960x-processor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129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200" dirty="0"/>
              <a:t>FSM Example 1: Divide the Clock Frequency by 3 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4422043-33A4-4669-AEE7-D414F72E7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1371600"/>
            <a:ext cx="5905500" cy="1155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3758609"/>
            <a:ext cx="6604000" cy="2336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71632" y="2743200"/>
            <a:ext cx="7200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The output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is HIGH for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one clock cycle out of every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In other words, the output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divides the frequency of the clock by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9463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Definitions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1143000"/>
            <a:ext cx="7896225" cy="31242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module </a:t>
            </a:r>
            <a:r>
              <a:rPr lang="en-US" sz="1800" dirty="0">
                <a:latin typeface="Consolas" pitchFamily="49" charset="0"/>
              </a:rPr>
              <a:t>divideby3FSM (</a:t>
            </a:r>
            <a:r>
              <a:rPr lang="en-US" sz="1800" b="1" dirty="0">
                <a:latin typeface="Consolas" pitchFamily="49" charset="0"/>
              </a:rPr>
              <a:t>input</a:t>
            </a:r>
            <a:r>
              <a:rPr lang="en-US" sz="1800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input</a:t>
            </a:r>
            <a:r>
              <a:rPr lang="en-US" sz="1800" dirty="0">
                <a:latin typeface="Consolas" pitchFamily="49" charset="0"/>
              </a:rPr>
              <a:t> reset,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output</a:t>
            </a:r>
            <a:r>
              <a:rPr lang="en-US" sz="1800" dirty="0">
                <a:latin typeface="Consolas" pitchFamily="49" charset="0"/>
              </a:rPr>
              <a:t> q);</a:t>
            </a:r>
          </a:p>
          <a:p>
            <a:pPr>
              <a:buFont typeface="Wingdings" charset="2"/>
              <a:buNone/>
            </a:pPr>
            <a:endParaRPr lang="en-US" sz="1800" dirty="0">
              <a:latin typeface="Consolas" pitchFamily="49" charset="0"/>
            </a:endParaRP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 err="1">
                <a:latin typeface="Consolas" pitchFamily="49" charset="0"/>
              </a:rPr>
              <a:t>reg</a:t>
            </a:r>
            <a:r>
              <a:rPr lang="en-US" sz="1800" dirty="0">
                <a:latin typeface="Consolas" pitchFamily="49" charset="0"/>
              </a:rPr>
              <a:t>  [1:0] state,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</a:t>
            </a:r>
            <a:r>
              <a:rPr lang="en-US" sz="1800" dirty="0">
                <a:latin typeface="Consolas" pitchFamily="49" charset="0"/>
              </a:rPr>
              <a:t> S0 = 2'b00;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S1 = 2'b01;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S2 = 2'b10;</a:t>
            </a:r>
          </a:p>
          <a:p>
            <a:pPr>
              <a:buFont typeface="Wingdings" charset="2"/>
              <a:buNone/>
            </a:pPr>
            <a:r>
              <a:rPr lang="en-US" sz="1200" dirty="0">
                <a:latin typeface="Consolas" pitchFamily="49" charset="0"/>
              </a:rPr>
              <a:t>  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define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nextstate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 2-bit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reg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  <a:cs typeface="Consolas" pitchFamily="49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parameter descriptions are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optional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it makes reading easier</a:t>
            </a:r>
          </a:p>
        </p:txBody>
      </p:sp>
    </p:spTree>
    <p:extLst>
      <p:ext uri="{BB962C8B-B14F-4D97-AF65-F5344CB8AC3E}">
        <p14:creationId xmlns:p14="http://schemas.microsoft.com/office/powerpoint/2010/main" val="213217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State Register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2952750"/>
            <a:ext cx="7896225" cy="14859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dirty="0">
                <a:solidFill>
                  <a:schemeClr val="accent2"/>
                </a:solidFill>
                <a:latin typeface="Consolas" pitchFamily="49" charset="0"/>
              </a:rPr>
              <a:t>// state register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always </a:t>
            </a:r>
            <a:r>
              <a:rPr lang="en-US" sz="1800" dirty="0">
                <a:latin typeface="Consolas" pitchFamily="49" charset="0"/>
              </a:rPr>
              <a:t>@ (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>
                <a:latin typeface="Consolas" pitchFamily="49" charset="0"/>
              </a:rPr>
              <a:t>reset)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if </a:t>
            </a:r>
            <a:r>
              <a:rPr lang="en-US" sz="1800" dirty="0">
                <a:latin typeface="Consolas" pitchFamily="49" charset="0"/>
              </a:rPr>
              <a:t>(reset) state &lt;= S0;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else       </a:t>
            </a:r>
            <a:r>
              <a:rPr lang="en-US" sz="1800" dirty="0">
                <a:latin typeface="Consolas" pitchFamily="49" charset="0"/>
              </a:rPr>
              <a:t>state &lt;=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02298" y="46863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it is ‘1’ (active-high)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6FCAE7-05DB-4AE6-9DC7-0D6FA577E07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17246" y="1091905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44" name="VISIO" r:id="rId4" imgW="1485328" imgH="780064" progId="Visio.Drawing.6">
                  <p:embed/>
                </p:oleObj>
              </mc:Choice>
              <mc:Fallback>
                <p:oleObj name="VISIO" r:id="rId4" imgW="1485328" imgH="780064" progId="Visio.Drawing.6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66FCAE7-05DB-4AE6-9DC7-0D6FA577E07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246" y="1091905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65250"/>
            <a:ext cx="3443895" cy="12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42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Next State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410767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3117273"/>
            <a:ext cx="7896225" cy="27432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A91821-7E76-49BD-A916-A79694DED9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422"/>
          <a:stretch/>
        </p:blipFill>
        <p:spPr>
          <a:xfrm>
            <a:off x="574969" y="1255803"/>
            <a:ext cx="3816640" cy="1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4673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Output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833" y="3048295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4395342"/>
            <a:ext cx="7896225" cy="76892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7B9C09C8-366E-44EB-8A2D-EFD13C49CF2C}"/>
              </a:ext>
            </a:extLst>
          </p:cNvPr>
          <p:cNvSpPr txBox="1">
            <a:spLocks/>
          </p:cNvSpPr>
          <p:nvPr/>
        </p:nvSpPr>
        <p:spPr bwMode="auto">
          <a:xfrm>
            <a:off x="419100" y="55245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only on state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Moore type FSM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2FA6CF-7D9F-4B04-9393-06F0CA5D7085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07438" y="9906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8" name="VISIO" r:id="rId5" imgW="2607338" imgH="573981" progId="Visio.Drawing.6">
                  <p:embed/>
                </p:oleObj>
              </mc:Choice>
              <mc:Fallback>
                <p:oleObj name="VISIO" r:id="rId5" imgW="2607338" imgH="573981" progId="Visio.Drawing.6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42FA6CF-7D9F-4B04-9393-06F0CA5D7085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38" y="9906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890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divideby3FSM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reset,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q);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              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1436975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9576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7.2: Hardware Description Languages and Verilog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14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8138724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400" dirty="0"/>
              <a:t>We did not cover the following.</a:t>
            </a:r>
            <a:br>
              <a:rPr lang="en-US" sz="4400" dirty="0"/>
            </a:br>
            <a:r>
              <a:rPr lang="en-US" sz="4400" dirty="0"/>
              <a:t>They are for your preparation.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704013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FSM Example 2: Smiling Snail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Alyssa P. Hacker has a snail that crawls down a paper tape with 1’s and 0’s on it. </a:t>
            </a:r>
          </a:p>
          <a:p>
            <a:r>
              <a:rPr lang="en-US" dirty="0"/>
              <a:t>The snail smiles whenever the last four digits it has crawled over are </a:t>
            </a:r>
            <a:r>
              <a:rPr lang="en-US" dirty="0">
                <a:solidFill>
                  <a:srgbClr val="FF0000"/>
                </a:solidFill>
              </a:rPr>
              <a:t>1101</a:t>
            </a:r>
            <a:r>
              <a:rPr lang="en-US" dirty="0"/>
              <a:t>.  </a:t>
            </a:r>
          </a:p>
          <a:p>
            <a:r>
              <a:rPr lang="en-US" dirty="0">
                <a:solidFill>
                  <a:srgbClr val="0000FF"/>
                </a:solidFill>
              </a:rPr>
              <a:t>Design Moore and Mealy FSMs of the snail’s brain.</a:t>
            </a:r>
          </a:p>
          <a:p>
            <a:endParaRPr lang="de-CH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BB0D3995-57F0-4258-BD9B-E75626B5C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8" y="3568513"/>
            <a:ext cx="1596824" cy="2905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99" y="5139806"/>
            <a:ext cx="4364234" cy="1565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008" y="3143008"/>
            <a:ext cx="5072092" cy="18443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20493" y="4005483"/>
            <a:ext cx="1045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Moore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51655" y="5778313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Mealy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11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800" dirty="0"/>
              <a:t>Implementing FSM Example 2: Definitions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32982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number,	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smile);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S3 = 2’b11;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5C2ABA-84F9-4647-93C7-5D5387FD9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42" y="4622802"/>
            <a:ext cx="4791258" cy="171900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D7E0AF5-2CA2-414F-A11C-BC0E9F70B873}"/>
              </a:ext>
            </a:extLst>
          </p:cNvPr>
          <p:cNvSpPr/>
          <p:nvPr/>
        </p:nvSpPr>
        <p:spPr bwMode="auto">
          <a:xfrm>
            <a:off x="6248400" y="4622802"/>
            <a:ext cx="482598" cy="482598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30F32-0397-4C93-A502-818720AF65AB}"/>
              </a:ext>
            </a:extLst>
          </p:cNvPr>
          <p:cNvSpPr txBox="1"/>
          <p:nvPr/>
        </p:nvSpPr>
        <p:spPr>
          <a:xfrm>
            <a:off x="6778623" y="4685597"/>
            <a:ext cx="153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rPr>
              <a:t>number/smile</a:t>
            </a:r>
          </a:p>
        </p:txBody>
      </p:sp>
    </p:spTree>
    <p:extLst>
      <p:ext uri="{BB962C8B-B14F-4D97-AF65-F5344CB8AC3E}">
        <p14:creationId xmlns:p14="http://schemas.microsoft.com/office/powerpoint/2010/main" val="33343263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FF09-785E-4F2F-83D9-1DC1026D5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Top-Down Design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495A-589B-4F84-96EB-AA4A1046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714625"/>
          </a:xfrm>
        </p:spPr>
        <p:txBody>
          <a:bodyPr/>
          <a:lstStyle/>
          <a:p>
            <a:r>
              <a:rPr lang="en-US"/>
              <a:t>We define the </a:t>
            </a:r>
            <a:r>
              <a:rPr lang="en-US">
                <a:solidFill>
                  <a:schemeClr val="accent2"/>
                </a:solidFill>
              </a:rPr>
              <a:t>top-level module </a:t>
            </a:r>
            <a:r>
              <a:rPr lang="en-US"/>
              <a:t>and identify the </a:t>
            </a:r>
            <a:br>
              <a:rPr lang="en-US"/>
            </a:br>
            <a:r>
              <a:rPr lang="en-US">
                <a:solidFill>
                  <a:srgbClr val="0000FF"/>
                </a:solidFill>
              </a:rPr>
              <a:t>sub-modules</a:t>
            </a:r>
            <a:r>
              <a:rPr lang="en-US"/>
              <a:t> necessary to build the top-level module</a:t>
            </a:r>
          </a:p>
          <a:p>
            <a:r>
              <a:rPr lang="en-US"/>
              <a:t>Subdivide the sub-modules until we come to </a:t>
            </a:r>
            <a:r>
              <a:rPr lang="en-US">
                <a:solidFill>
                  <a:srgbClr val="C00000"/>
                </a:solidFill>
              </a:rPr>
              <a:t>leaf cells</a:t>
            </a:r>
            <a:endParaRPr lang="en-US"/>
          </a:p>
          <a:p>
            <a:pPr lvl="1"/>
            <a:r>
              <a:rPr lang="en-US">
                <a:solidFill>
                  <a:srgbClr val="C00000"/>
                </a:solidFill>
              </a:rPr>
              <a:t>Leaf cell</a:t>
            </a:r>
            <a:r>
              <a:rPr lang="en-US"/>
              <a:t>: circuit components that cannot further be divided (e.g., </a:t>
            </a:r>
            <a:r>
              <a:rPr lang="en-US" i="1"/>
              <a:t>logic gates, cell libraries</a:t>
            </a:r>
            <a:r>
              <a:rPr lang="en-US"/>
              <a:t>)</a:t>
            </a:r>
          </a:p>
          <a:p>
            <a:pPr lvl="2"/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F4E6C-F494-4DD7-B956-DCAC65DF98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C96F2-A91E-49E3-8572-3DD67AC52969}"/>
              </a:ext>
            </a:extLst>
          </p:cNvPr>
          <p:cNvSpPr/>
          <p:nvPr/>
        </p:nvSpPr>
        <p:spPr>
          <a:xfrm>
            <a:off x="3505200" y="32004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35FF7-8AF0-4DAD-8CD8-FF37DF5AFE60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187252" y="3810000"/>
            <a:ext cx="1565598" cy="393441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B4A8F2A-E1B9-4422-8073-758AD72338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33900" y="3810000"/>
            <a:ext cx="0" cy="38100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DF98BE-0D10-4AE3-BC7A-A9778BCF0845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5314951" y="3810000"/>
            <a:ext cx="1565599" cy="393441"/>
          </a:xfrm>
          <a:prstGeom prst="straightConnector1">
            <a:avLst/>
          </a:prstGeom>
          <a:ln>
            <a:headEnd w="lg" len="lg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14602C-C9E3-435E-89C5-161865208860}"/>
              </a:ext>
            </a:extLst>
          </p:cNvPr>
          <p:cNvSpPr/>
          <p:nvPr/>
        </p:nvSpPr>
        <p:spPr>
          <a:xfrm>
            <a:off x="1387152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853D8A-92B3-4343-9EC1-9DADFF094A0E}"/>
              </a:ext>
            </a:extLst>
          </p:cNvPr>
          <p:cNvSpPr/>
          <p:nvPr/>
        </p:nvSpPr>
        <p:spPr>
          <a:xfrm>
            <a:off x="3733801" y="42096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31238-2EBC-40F2-8764-6E1EBCBC2834}"/>
              </a:ext>
            </a:extLst>
          </p:cNvPr>
          <p:cNvSpPr/>
          <p:nvPr/>
        </p:nvSpPr>
        <p:spPr>
          <a:xfrm>
            <a:off x="6080450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60C7D-C239-4753-9603-DE120D5D1AC8}"/>
              </a:ext>
            </a:extLst>
          </p:cNvPr>
          <p:cNvSpPr txBox="1"/>
          <p:nvPr/>
        </p:nvSpPr>
        <p:spPr>
          <a:xfrm>
            <a:off x="914400" y="4800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05AAD-0598-4249-8C52-2B711F3AE96A}"/>
              </a:ext>
            </a:extLst>
          </p:cNvPr>
          <p:cNvSpPr txBox="1"/>
          <p:nvPr/>
        </p:nvSpPr>
        <p:spPr>
          <a:xfrm>
            <a:off x="529318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44907-1E09-4D4F-9368-EFAEEB27D935}"/>
              </a:ext>
            </a:extLst>
          </p:cNvPr>
          <p:cNvSpPr txBox="1"/>
          <p:nvPr/>
        </p:nvSpPr>
        <p:spPr>
          <a:xfrm>
            <a:off x="746760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EB95BC-7A0B-4872-A0B7-FC153DA3AC89}"/>
              </a:ext>
            </a:extLst>
          </p:cNvPr>
          <p:cNvSpPr txBox="1"/>
          <p:nvPr/>
        </p:nvSpPr>
        <p:spPr>
          <a:xfrm>
            <a:off x="310379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01D764-A1A7-4023-9D68-1BBA0D0B7B97}"/>
              </a:ext>
            </a:extLst>
          </p:cNvPr>
          <p:cNvCxnSpPr>
            <a:cxnSpLocks/>
          </p:cNvCxnSpPr>
          <p:nvPr/>
        </p:nvCxnSpPr>
        <p:spPr>
          <a:xfrm flipH="1">
            <a:off x="1404453" y="4802931"/>
            <a:ext cx="536706" cy="30246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327968-76B8-4A8A-BDC6-14403DEC3FB9}"/>
              </a:ext>
            </a:extLst>
          </p:cNvPr>
          <p:cNvCxnSpPr>
            <a:cxnSpLocks/>
          </p:cNvCxnSpPr>
          <p:nvPr/>
        </p:nvCxnSpPr>
        <p:spPr>
          <a:xfrm>
            <a:off x="2522474" y="4813041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AF59A8-30F3-4A4D-85A1-3665E8CE092F}"/>
              </a:ext>
            </a:extLst>
          </p:cNvPr>
          <p:cNvCxnSpPr>
            <a:cxnSpLocks/>
          </p:cNvCxnSpPr>
          <p:nvPr/>
        </p:nvCxnSpPr>
        <p:spPr>
          <a:xfrm>
            <a:off x="4652113" y="4825483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168688-8519-4B44-A785-BF5D618CF9E3}"/>
              </a:ext>
            </a:extLst>
          </p:cNvPr>
          <p:cNvCxnSpPr>
            <a:cxnSpLocks/>
          </p:cNvCxnSpPr>
          <p:nvPr/>
        </p:nvCxnSpPr>
        <p:spPr>
          <a:xfrm>
            <a:off x="7086600" y="4825986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99F1BEE-61E0-4CE0-B1B8-EA7562C1E468}"/>
              </a:ext>
            </a:extLst>
          </p:cNvPr>
          <p:cNvSpPr/>
          <p:nvPr/>
        </p:nvSpPr>
        <p:spPr>
          <a:xfrm>
            <a:off x="674729" y="55647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575C16-B0B6-44F8-9CE4-50F7A5C119B6}"/>
              </a:ext>
            </a:extLst>
          </p:cNvPr>
          <p:cNvSpPr/>
          <p:nvPr/>
        </p:nvSpPr>
        <p:spPr>
          <a:xfrm>
            <a:off x="2842410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D91E6F-F343-4C6B-B490-6FD660962AB6}"/>
              </a:ext>
            </a:extLst>
          </p:cNvPr>
          <p:cNvSpPr/>
          <p:nvPr/>
        </p:nvSpPr>
        <p:spPr>
          <a:xfrm>
            <a:off x="501009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6CBCAA-6AFD-44BB-A9AA-5BDEF7E727DD}"/>
              </a:ext>
            </a:extLst>
          </p:cNvPr>
          <p:cNvSpPr/>
          <p:nvPr/>
        </p:nvSpPr>
        <p:spPr>
          <a:xfrm>
            <a:off x="717777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400483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0" grpId="0" animBg="1"/>
      <p:bldP spid="22" grpId="0" animBg="1"/>
      <p:bldP spid="24" grpId="0"/>
      <p:bldP spid="25" grpId="0"/>
      <p:bldP spid="26" grpId="0"/>
      <p:bldP spid="27" grpId="0"/>
      <p:bldP spid="35" grpId="0" animBg="1"/>
      <p:bldP spid="38" grpId="0" animBg="1"/>
      <p:bldP spid="39" grpId="0" animBg="1"/>
      <p:bldP spid="40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State Register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577930"/>
            <a:ext cx="7896225" cy="13170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7533A760-4D20-4115-BDA3-9E18A511BCF0}"/>
              </a:ext>
            </a:extLst>
          </p:cNvPr>
          <p:cNvSpPr txBox="1">
            <a:spLocks/>
          </p:cNvSpPr>
          <p:nvPr/>
        </p:nvSpPr>
        <p:spPr bwMode="auto">
          <a:xfrm>
            <a:off x="600560" y="3199696"/>
            <a:ext cx="8610600" cy="243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‘1’ (active-high)</a:t>
            </a:r>
          </a:p>
        </p:txBody>
      </p:sp>
    </p:spTree>
    <p:extLst>
      <p:ext uri="{BB962C8B-B14F-4D97-AF65-F5344CB8AC3E}">
        <p14:creationId xmlns:p14="http://schemas.microsoft.com/office/powerpoint/2010/main" val="4205080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A5524E-F77E-40CC-99C1-96D22C650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039482"/>
            <a:ext cx="4190429" cy="150343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2: Next State Logic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47215" y="1066800"/>
            <a:ext cx="7896225" cy="38100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559738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Output Logic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828800"/>
            <a:ext cx="7896225" cy="9144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smile = (number &amp; state == S3);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0E24F72-F04E-4D3C-B309-DBA6A18D1464}"/>
              </a:ext>
            </a:extLst>
          </p:cNvPr>
          <p:cNvSpPr txBox="1">
            <a:spLocks/>
          </p:cNvSpPr>
          <p:nvPr/>
        </p:nvSpPr>
        <p:spPr bwMode="auto">
          <a:xfrm>
            <a:off x="600560" y="3352801"/>
            <a:ext cx="861060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 state and input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Mealy type FSM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used a simple combinational assignment</a:t>
            </a:r>
          </a:p>
        </p:txBody>
      </p:sp>
    </p:spTree>
    <p:extLst>
      <p:ext uri="{BB962C8B-B14F-4D97-AF65-F5344CB8AC3E}">
        <p14:creationId xmlns:p14="http://schemas.microsoft.com/office/powerpoint/2010/main" val="895929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2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457201" y="1045157"/>
            <a:ext cx="3968622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number,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smile);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S0 = 2'b00;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S1 = 2'b01;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S3 = 2’b11;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state register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reset)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(reset) state &lt;=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state &lt;=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  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15CB374-CA09-4881-B2DB-A625FED0B8E6}"/>
              </a:ext>
            </a:extLst>
          </p:cNvPr>
          <p:cNvSpPr txBox="1">
            <a:spLocks/>
          </p:cNvSpPr>
          <p:nvPr/>
        </p:nvSpPr>
        <p:spPr bwMode="auto">
          <a:xfrm>
            <a:off x="4692522" y="1045157"/>
            <a:ext cx="4070478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(*)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S0: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smile = (number &amp; state==S3);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endmodule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62338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We Learn?</a:t>
            </a:r>
            <a:endParaRPr lang="de-CH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Basics of defining </a:t>
            </a:r>
            <a:r>
              <a:rPr lang="en-US" dirty="0">
                <a:solidFill>
                  <a:srgbClr val="0432FF"/>
                </a:solidFill>
              </a:rPr>
              <a:t>sequential circuits </a:t>
            </a:r>
            <a:r>
              <a:rPr lang="en-US" dirty="0"/>
              <a:t>in Verilog</a:t>
            </a:r>
          </a:p>
          <a:p>
            <a:endParaRPr lang="en-US" sz="1800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432FF"/>
                </a:solidFill>
              </a:rPr>
              <a:t>always </a:t>
            </a:r>
            <a:r>
              <a:rPr lang="en-US" dirty="0"/>
              <a:t>statement</a:t>
            </a:r>
          </a:p>
          <a:p>
            <a:pPr lvl="1"/>
            <a:r>
              <a:rPr lang="en-US" dirty="0"/>
              <a:t>Needed for defining memorizing elements (</a:t>
            </a:r>
            <a:r>
              <a:rPr lang="en-US" dirty="0">
                <a:solidFill>
                  <a:srgbClr val="C00000"/>
                </a:solidFill>
              </a:rPr>
              <a:t>flip-flops</a:t>
            </a:r>
            <a:r>
              <a:rPr lang="en-US" dirty="0"/>
              <a:t>, </a:t>
            </a:r>
            <a:r>
              <a:rPr lang="en-US" dirty="0">
                <a:solidFill>
                  <a:srgbClr val="C00000"/>
                </a:solidFill>
              </a:rPr>
              <a:t>latches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Can also be used to define </a:t>
            </a:r>
            <a:r>
              <a:rPr lang="en-US" dirty="0">
                <a:solidFill>
                  <a:srgbClr val="C00000"/>
                </a:solidFill>
              </a:rPr>
              <a:t>combinational circuits</a:t>
            </a:r>
          </a:p>
          <a:p>
            <a:pPr lvl="1"/>
            <a:endParaRPr lang="en-US" sz="1800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Blocking</a:t>
            </a:r>
            <a:r>
              <a:rPr lang="en-US" dirty="0"/>
              <a:t> </a:t>
            </a:r>
            <a:r>
              <a:rPr lang="en-US" dirty="0" err="1"/>
              <a:t>vs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statements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432FF"/>
                </a:solidFill>
              </a:rPr>
              <a:t>immediately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&lt;=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0B050"/>
                </a:solidFill>
              </a:rPr>
              <a:t>at the end of the block</a:t>
            </a:r>
          </a:p>
          <a:p>
            <a:endParaRPr lang="en-US" sz="1800" dirty="0"/>
          </a:p>
          <a:p>
            <a:r>
              <a:rPr lang="en-US" dirty="0"/>
              <a:t>Writing FSMs</a:t>
            </a:r>
          </a:p>
          <a:p>
            <a:pPr lvl="1"/>
            <a:r>
              <a:rPr lang="en-US" dirty="0"/>
              <a:t>Next state logic</a:t>
            </a:r>
          </a:p>
          <a:p>
            <a:pPr lvl="1"/>
            <a:r>
              <a:rPr lang="en-US" dirty="0"/>
              <a:t>State assignment</a:t>
            </a:r>
          </a:p>
          <a:p>
            <a:pPr lvl="1"/>
            <a:r>
              <a:rPr lang="en-US" dirty="0"/>
              <a:t>Output logic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DDDAE91-A864-4A77-8575-06179752C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65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Next Lecture: </a:t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Timing and Verification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07086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D6C0-8EF8-45C6-B076-53B71BBE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Bottom-Up Design 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B07EE-72D0-48E3-994C-244E951EC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A27B0B-C8CD-4110-8BD1-35BD365D6CE3}"/>
              </a:ext>
            </a:extLst>
          </p:cNvPr>
          <p:cNvSpPr txBox="1">
            <a:spLocks/>
          </p:cNvSpPr>
          <p:nvPr/>
        </p:nvSpPr>
        <p:spPr bwMode="auto">
          <a:xfrm>
            <a:off x="381000" y="12477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We first identify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building blocks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that are available to us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 bigger modules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, using these building blocks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These modules are then used for higher-level modules until we build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top-level module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the design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DD6891-0656-49F8-A1C4-CCEC588D05BF}"/>
              </a:ext>
            </a:extLst>
          </p:cNvPr>
          <p:cNvSpPr/>
          <p:nvPr/>
        </p:nvSpPr>
        <p:spPr>
          <a:xfrm>
            <a:off x="3516271" y="31242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74C683-0D13-435B-B9B3-5E134B06E81E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2198323" y="3733800"/>
            <a:ext cx="1565598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E6BA0D1-6FE5-473E-842D-C6FAA7893680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4544971" y="3733800"/>
            <a:ext cx="0" cy="381000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2FF762-CC23-496F-A235-EA5EBA065FFF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326022" y="3733800"/>
            <a:ext cx="1565599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85A9AB-11E8-45F0-8726-4E2A42C32076}"/>
              </a:ext>
            </a:extLst>
          </p:cNvPr>
          <p:cNvSpPr/>
          <p:nvPr/>
        </p:nvSpPr>
        <p:spPr>
          <a:xfrm>
            <a:off x="1398223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0F1A61-D535-4BF7-9D90-D73E03CBA4B8}"/>
              </a:ext>
            </a:extLst>
          </p:cNvPr>
          <p:cNvSpPr/>
          <p:nvPr/>
        </p:nvSpPr>
        <p:spPr>
          <a:xfrm>
            <a:off x="3744872" y="41334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75D18D-18AF-4B5B-A35D-041523DCBCA6}"/>
              </a:ext>
            </a:extLst>
          </p:cNvPr>
          <p:cNvSpPr/>
          <p:nvPr/>
        </p:nvSpPr>
        <p:spPr>
          <a:xfrm>
            <a:off x="6091521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09AA4-E5F4-427C-A32F-A759482719E9}"/>
              </a:ext>
            </a:extLst>
          </p:cNvPr>
          <p:cNvSpPr txBox="1"/>
          <p:nvPr/>
        </p:nvSpPr>
        <p:spPr>
          <a:xfrm>
            <a:off x="925471" y="44958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16CBB-715B-4DA9-BF5F-C042A0A84DBA}"/>
              </a:ext>
            </a:extLst>
          </p:cNvPr>
          <p:cNvSpPr txBox="1"/>
          <p:nvPr/>
        </p:nvSpPr>
        <p:spPr>
          <a:xfrm>
            <a:off x="5304251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00C0BB-DAD8-4B2C-A4F6-9D9508211293}"/>
              </a:ext>
            </a:extLst>
          </p:cNvPr>
          <p:cNvSpPr txBox="1"/>
          <p:nvPr/>
        </p:nvSpPr>
        <p:spPr>
          <a:xfrm>
            <a:off x="7158847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F3C16-8ECA-4DDA-A47D-488467226CCF}"/>
              </a:ext>
            </a:extLst>
          </p:cNvPr>
          <p:cNvSpPr txBox="1"/>
          <p:nvPr/>
        </p:nvSpPr>
        <p:spPr>
          <a:xfrm>
            <a:off x="2685847" y="4503669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103ED-D4AA-4E67-AA10-89B80CEE8B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1154071" y="5080575"/>
            <a:ext cx="114300" cy="3685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257A21-8B2E-436C-B74A-85F15C11FCDB}"/>
              </a:ext>
            </a:extLst>
          </p:cNvPr>
          <p:cNvCxnSpPr>
            <a:cxnSpLocks/>
          </p:cNvCxnSpPr>
          <p:nvPr/>
        </p:nvCxnSpPr>
        <p:spPr>
          <a:xfrm flipH="1" flipV="1">
            <a:off x="3174564" y="5091404"/>
            <a:ext cx="381000" cy="35773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D627B5-3817-4E3D-BCF7-1FF438DE3E33}"/>
              </a:ext>
            </a:extLst>
          </p:cNvPr>
          <p:cNvCxnSpPr>
            <a:cxnSpLocks/>
            <a:endCxn id="14" idx="2"/>
          </p:cNvCxnSpPr>
          <p:nvPr/>
        </p:nvCxnSpPr>
        <p:spPr>
          <a:xfrm flipV="1">
            <a:off x="5647151" y="5116342"/>
            <a:ext cx="0" cy="332792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668BA3-73E5-4395-BA36-5C3512E6E4F7}"/>
              </a:ext>
            </a:extLst>
          </p:cNvPr>
          <p:cNvCxnSpPr>
            <a:cxnSpLocks/>
          </p:cNvCxnSpPr>
          <p:nvPr/>
        </p:nvCxnSpPr>
        <p:spPr>
          <a:xfrm flipH="1" flipV="1">
            <a:off x="7591444" y="5056187"/>
            <a:ext cx="331212" cy="392948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F53FFDC-8BB7-4547-9616-99462572EF2D}"/>
              </a:ext>
            </a:extLst>
          </p:cNvPr>
          <p:cNvSpPr/>
          <p:nvPr/>
        </p:nvSpPr>
        <p:spPr>
          <a:xfrm>
            <a:off x="685800" y="54885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41CC64-B38F-416D-8638-7B47ACDFFB54}"/>
              </a:ext>
            </a:extLst>
          </p:cNvPr>
          <p:cNvSpPr/>
          <p:nvPr/>
        </p:nvSpPr>
        <p:spPr>
          <a:xfrm>
            <a:off x="2853481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B9C8F9-2112-49BA-BEFD-89743811FF71}"/>
              </a:ext>
            </a:extLst>
          </p:cNvPr>
          <p:cNvSpPr/>
          <p:nvPr/>
        </p:nvSpPr>
        <p:spPr>
          <a:xfrm>
            <a:off x="502116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3B3B5D-23F0-4AA7-9433-CA12DA484AE5}"/>
              </a:ext>
            </a:extLst>
          </p:cNvPr>
          <p:cNvSpPr/>
          <p:nvPr/>
        </p:nvSpPr>
        <p:spPr>
          <a:xfrm>
            <a:off x="718884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291322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Defining a Module in Verilog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>
                <a:solidFill>
                  <a:srgbClr val="00B050"/>
                </a:solidFill>
              </a:rPr>
              <a:t>module</a:t>
            </a:r>
            <a:r>
              <a:rPr lang="en-US"/>
              <a:t> is the main building block in Verilog</a:t>
            </a:r>
          </a:p>
          <a:p>
            <a:endParaRPr lang="en-US"/>
          </a:p>
          <a:p>
            <a:r>
              <a:rPr lang="en-US"/>
              <a:t>We first need to define: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</a:t>
            </a:r>
            <a:r>
              <a:rPr lang="en-US"/>
              <a:t> of the module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Directions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  <a:r>
              <a:rPr lang="en-US"/>
              <a:t> (e.g., </a:t>
            </a:r>
            <a:r>
              <a:rPr lang="en-US">
                <a:solidFill>
                  <a:srgbClr val="C00000"/>
                </a:solidFill>
              </a:rPr>
              <a:t>input</a:t>
            </a:r>
            <a:r>
              <a:rPr lang="en-US"/>
              <a:t>,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)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</a:p>
          <a:p>
            <a:r>
              <a:rPr lang="en-US"/>
              <a:t>Then:</a:t>
            </a:r>
          </a:p>
          <a:p>
            <a:pPr lvl="1"/>
            <a:r>
              <a:rPr lang="en-US"/>
              <a:t>Describe the </a:t>
            </a:r>
            <a:r>
              <a:rPr lang="en-US">
                <a:solidFill>
                  <a:srgbClr val="0000FF"/>
                </a:solidFill>
              </a:rPr>
              <a:t>functionality</a:t>
            </a:r>
            <a:r>
              <a:rPr lang="en-US"/>
              <a:t> of the module</a:t>
            </a:r>
          </a:p>
        </p:txBody>
      </p:sp>
      <p:graphicFrame>
        <p:nvGraphicFramePr>
          <p:cNvPr id="31750" name="Object 2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81200" y="4591050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8" name="VISIO" r:id="rId4" imgW="1287780" imgH="490728" progId="Visio.Drawing.6">
                  <p:embed/>
                </p:oleObj>
              </mc:Choice>
              <mc:Fallback>
                <p:oleObj name="VISIO" r:id="rId4" imgW="1287780" imgH="490728" progId="Visio.Drawing.6">
                  <p:embed/>
                  <p:pic>
                    <p:nvPicPr>
                      <p:cNvPr id="317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91050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692DB-9A47-4792-B84F-66DED1099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48DE9B-8141-4B0C-836A-9693C15C17FD}"/>
              </a:ext>
            </a:extLst>
          </p:cNvPr>
          <p:cNvCxnSpPr>
            <a:cxnSpLocks/>
          </p:cNvCxnSpPr>
          <p:nvPr/>
        </p:nvCxnSpPr>
        <p:spPr>
          <a:xfrm>
            <a:off x="2667000" y="50190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0BB23E-2C07-4F52-919B-8408761F777F}"/>
              </a:ext>
            </a:extLst>
          </p:cNvPr>
          <p:cNvCxnSpPr>
            <a:cxnSpLocks/>
          </p:cNvCxnSpPr>
          <p:nvPr/>
        </p:nvCxnSpPr>
        <p:spPr>
          <a:xfrm>
            <a:off x="2667000" y="538162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9E29A-FC4C-4147-AF7B-FE598AA76AA1}"/>
              </a:ext>
            </a:extLst>
          </p:cNvPr>
          <p:cNvCxnSpPr>
            <a:cxnSpLocks/>
          </p:cNvCxnSpPr>
          <p:nvPr/>
        </p:nvCxnSpPr>
        <p:spPr>
          <a:xfrm>
            <a:off x="2674620" y="57556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9E893C-70B1-4A0B-BE33-EE1276F3EBB9}"/>
              </a:ext>
            </a:extLst>
          </p:cNvPr>
          <p:cNvCxnSpPr>
            <a:cxnSpLocks/>
          </p:cNvCxnSpPr>
          <p:nvPr/>
        </p:nvCxnSpPr>
        <p:spPr>
          <a:xfrm>
            <a:off x="6019800" y="538670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39DDC7A-4544-42E8-9B31-FC9E103EC85A}"/>
              </a:ext>
            </a:extLst>
          </p:cNvPr>
          <p:cNvSpPr txBox="1"/>
          <p:nvPr/>
        </p:nvSpPr>
        <p:spPr>
          <a:xfrm>
            <a:off x="2205037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38B62-5D0D-4C95-B3EC-CD920954BADD}"/>
              </a:ext>
            </a:extLst>
          </p:cNvPr>
          <p:cNvSpPr txBox="1"/>
          <p:nvPr/>
        </p:nvSpPr>
        <p:spPr>
          <a:xfrm>
            <a:off x="5872163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94E186-6A92-472C-BB05-34BE4A882630}"/>
              </a:ext>
            </a:extLst>
          </p:cNvPr>
          <p:cNvSpPr/>
          <p:nvPr/>
        </p:nvSpPr>
        <p:spPr>
          <a:xfrm>
            <a:off x="26593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7C072C-EE48-4F05-8189-AA57B05B92B8}"/>
              </a:ext>
            </a:extLst>
          </p:cNvPr>
          <p:cNvSpPr/>
          <p:nvPr/>
        </p:nvSpPr>
        <p:spPr>
          <a:xfrm>
            <a:off x="65532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079284-5F38-4AAF-B32C-E51529F8D408}"/>
              </a:ext>
            </a:extLst>
          </p:cNvPr>
          <p:cNvSpPr/>
          <p:nvPr/>
        </p:nvSpPr>
        <p:spPr>
          <a:xfrm>
            <a:off x="20878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4074A9-9D18-413B-873D-C1401835AFDD}"/>
              </a:ext>
            </a:extLst>
          </p:cNvPr>
          <p:cNvSpPr/>
          <p:nvPr/>
        </p:nvSpPr>
        <p:spPr>
          <a:xfrm>
            <a:off x="60198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DC19DA-2E55-4B9B-AF97-87445CCD4F4C}"/>
              </a:ext>
            </a:extLst>
          </p:cNvPr>
          <p:cNvSpPr/>
          <p:nvPr/>
        </p:nvSpPr>
        <p:spPr>
          <a:xfrm>
            <a:off x="3583623" y="48482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4E56-D5FD-422D-84DF-848CD72CD5D2}"/>
              </a:ext>
            </a:extLst>
          </p:cNvPr>
          <p:cNvSpPr/>
          <p:nvPr/>
        </p:nvSpPr>
        <p:spPr>
          <a:xfrm>
            <a:off x="3618792" y="48863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444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 animBg="1"/>
      <p:bldP spid="21" grpId="0" animBg="1"/>
      <p:bldP spid="22" grpId="0" animBg="1"/>
      <p:bldP spid="23" grpId="0" animBg="1"/>
      <p:bldP spid="2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Module in Verilog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76437" y="1243048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12" name="Visio" r:id="rId4" imgW="1287780" imgH="490728" progId="Visio.Drawing.11">
                  <p:embed/>
                </p:oleObj>
              </mc:Choice>
              <mc:Fallback>
                <p:oleObj name="Visio" r:id="rId4" imgW="1287780" imgH="490728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7" y="1243048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B11207-E3A1-47BF-BCB7-45651F03044C}"/>
              </a:ext>
            </a:extLst>
          </p:cNvPr>
          <p:cNvSpPr>
            <a:spLocks noGrp="1"/>
          </p:cNvSpPr>
          <p:nvPr/>
        </p:nvSpPr>
        <p:spPr bwMode="auto">
          <a:xfrm>
            <a:off x="626356" y="3733800"/>
            <a:ext cx="6667500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example (a, b,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398A411-5068-4416-AE6F-A20F4E25EF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E4AC8878-3AEC-49BF-BC2E-CFED53DF5410}"/>
              </a:ext>
            </a:extLst>
          </p:cNvPr>
          <p:cNvSpPr/>
          <p:nvPr/>
        </p:nvSpPr>
        <p:spPr>
          <a:xfrm flipH="1" flipV="1">
            <a:off x="7293855" y="3779836"/>
            <a:ext cx="419100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A3B85B2F-7F56-4F4A-AA00-3C68D460C2FF}"/>
              </a:ext>
            </a:extLst>
          </p:cNvPr>
          <p:cNvSpPr/>
          <p:nvPr/>
        </p:nvSpPr>
        <p:spPr>
          <a:xfrm flipH="1">
            <a:off x="7341480" y="5262561"/>
            <a:ext cx="438358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F4A41BD0-FE12-4672-A442-0CCA6A5406F9}"/>
              </a:ext>
            </a:extLst>
          </p:cNvPr>
          <p:cNvSpPr/>
          <p:nvPr/>
        </p:nvSpPr>
        <p:spPr>
          <a:xfrm flipV="1">
            <a:off x="3369555" y="3605494"/>
            <a:ext cx="1779588" cy="174341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module ports (inputs and outputs)">
            <a:extLst>
              <a:ext uri="{FF2B5EF4-FFF2-40B4-BE49-F238E27FC236}">
                <a16:creationId xmlns:a16="http://schemas.microsoft.com/office/drawing/2014/main" id="{FF60EB4C-F899-4292-BAF2-F4E86AB3A983}"/>
              </a:ext>
            </a:extLst>
          </p:cNvPr>
          <p:cNvSpPr txBox="1"/>
          <p:nvPr/>
        </p:nvSpPr>
        <p:spPr>
          <a:xfrm>
            <a:off x="4655266" y="3135120"/>
            <a:ext cx="24003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ort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list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(inputs and outputs)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A005BDDF-22ED-4C83-8C53-E108C478B617}"/>
              </a:ext>
            </a:extLst>
          </p:cNvPr>
          <p:cNvSpPr/>
          <p:nvPr/>
        </p:nvSpPr>
        <p:spPr>
          <a:xfrm>
            <a:off x="2628039" y="4419603"/>
            <a:ext cx="2664133" cy="332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92" extrusionOk="0">
                <a:moveTo>
                  <a:pt x="21600" y="0"/>
                </a:moveTo>
                <a:cubicBezTo>
                  <a:pt x="21600" y="0"/>
                  <a:pt x="15902" y="21600"/>
                  <a:pt x="8391" y="19896"/>
                </a:cubicBezTo>
                <a:cubicBezTo>
                  <a:pt x="881" y="18193"/>
                  <a:pt x="0" y="4893"/>
                  <a:pt x="0" y="4893"/>
                </a:cubicBezTo>
              </a:path>
            </a:pathLst>
          </a:cu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ports have a declared type">
            <a:extLst>
              <a:ext uri="{FF2B5EF4-FFF2-40B4-BE49-F238E27FC236}">
                <a16:creationId xmlns:a16="http://schemas.microsoft.com/office/drawing/2014/main" id="{BB9BDAA5-B5BF-45BF-A768-95105E71B7C2}"/>
              </a:ext>
            </a:extLst>
          </p:cNvPr>
          <p:cNvSpPr txBox="1"/>
          <p:nvPr/>
        </p:nvSpPr>
        <p:spPr>
          <a:xfrm>
            <a:off x="4842492" y="3905184"/>
            <a:ext cx="17907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ports have a declared type</a:t>
            </a:r>
          </a:p>
        </p:txBody>
      </p:sp>
      <p:sp>
        <p:nvSpPr>
          <p:cNvPr id="19" name="a module definition">
            <a:extLst>
              <a:ext uri="{FF2B5EF4-FFF2-40B4-BE49-F238E27FC236}">
                <a16:creationId xmlns:a16="http://schemas.microsoft.com/office/drawing/2014/main" id="{2802236D-4BD6-4E36-930D-E0E5B925A406}"/>
              </a:ext>
            </a:extLst>
          </p:cNvPr>
          <p:cNvSpPr txBox="1"/>
          <p:nvPr/>
        </p:nvSpPr>
        <p:spPr>
          <a:xfrm>
            <a:off x="7520472" y="4754561"/>
            <a:ext cx="12954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 module definition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8DE1224E-BD46-4AF9-9C7B-6DA448100492}"/>
              </a:ext>
            </a:extLst>
          </p:cNvPr>
          <p:cNvSpPr/>
          <p:nvPr/>
        </p:nvSpPr>
        <p:spPr>
          <a:xfrm flipH="1">
            <a:off x="1961858" y="3431157"/>
            <a:ext cx="798097" cy="348679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name of module">
            <a:extLst>
              <a:ext uri="{FF2B5EF4-FFF2-40B4-BE49-F238E27FC236}">
                <a16:creationId xmlns:a16="http://schemas.microsoft.com/office/drawing/2014/main" id="{369AEC1D-A89B-44DA-80E2-ACF638A3F011}"/>
              </a:ext>
            </a:extLst>
          </p:cNvPr>
          <p:cNvSpPr txBox="1"/>
          <p:nvPr/>
        </p:nvSpPr>
        <p:spPr>
          <a:xfrm>
            <a:off x="2759955" y="3116263"/>
            <a:ext cx="11938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name of module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5C91C-30FA-48EC-87DC-DA7908DA8E0B}"/>
              </a:ext>
            </a:extLst>
          </p:cNvPr>
          <p:cNvSpPr/>
          <p:nvPr/>
        </p:nvSpPr>
        <p:spPr>
          <a:xfrm>
            <a:off x="3848099" y="1580906"/>
            <a:ext cx="1447800" cy="88423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643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10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9666A-1428-46AB-ACF6-50D191660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  <a:p>
            <a:endParaRPr lang="en-US" b="1">
              <a:solidFill>
                <a:srgbClr val="C00000"/>
              </a:solidFill>
            </a:endParaRPr>
          </a:p>
          <a:p>
            <a:r>
              <a:rPr lang="en-US" b="1">
                <a:solidFill>
                  <a:srgbClr val="C00000"/>
                </a:solidFill>
              </a:rPr>
              <a:t>The following two codes are functionally identical</a:t>
            </a:r>
            <a:endParaRPr lang="de-CH" b="1">
              <a:solidFill>
                <a:srgbClr val="C00000"/>
              </a:solidFill>
            </a:endParaRPr>
          </a:p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Question of Style</a:t>
            </a:r>
            <a:endParaRPr lang="de-CH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62047B04-A05A-4DD6-8F59-1B39E85DECEC}"/>
              </a:ext>
            </a:extLst>
          </p:cNvPr>
          <p:cNvSpPr>
            <a:spLocks noGrp="1"/>
          </p:cNvSpPr>
          <p:nvPr/>
        </p:nvSpPr>
        <p:spPr bwMode="auto">
          <a:xfrm>
            <a:off x="533400" y="3048000"/>
            <a:ext cx="3870325" cy="18288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a, b,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5436BB8-ED3D-4EF8-89D9-FDABEAB7E6F3}"/>
              </a:ext>
            </a:extLst>
          </p:cNvPr>
          <p:cNvSpPr>
            <a:spLocks noGrp="1"/>
          </p:cNvSpPr>
          <p:nvPr/>
        </p:nvSpPr>
        <p:spPr bwMode="auto">
          <a:xfrm>
            <a:off x="4708525" y="3048000"/>
            <a:ext cx="3870325" cy="18288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b,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638128A-B43F-4093-9BB8-B768B1D19C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91F1-39E9-4DA9-8CE9-C2EF2FE208C9}"/>
              </a:ext>
            </a:extLst>
          </p:cNvPr>
          <p:cNvSpPr txBox="1"/>
          <p:nvPr/>
        </p:nvSpPr>
        <p:spPr>
          <a:xfrm>
            <a:off x="4572000" y="4941758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port name and direction declaration can be combined</a:t>
            </a:r>
          </a:p>
        </p:txBody>
      </p:sp>
    </p:spTree>
    <p:extLst>
      <p:ext uri="{BB962C8B-B14F-4D97-AF65-F5344CB8AC3E}">
        <p14:creationId xmlns:p14="http://schemas.microsoft.com/office/powerpoint/2010/main" val="26632904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If We Have Multi-bit Input/Output?</a:t>
            </a:r>
            <a:endParaRPr lang="de-CH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C9701-CFCE-4C7D-BDB2-36299304F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b="1"/>
              <a:t>You can also define multi-bit </a:t>
            </a:r>
            <a:r>
              <a:rPr lang="en-US" b="1" err="1"/>
              <a:t>Input/Output</a:t>
            </a:r>
            <a:r>
              <a:rPr lang="en-US" b="1"/>
              <a:t> (Bus) </a:t>
            </a:r>
          </a:p>
          <a:p>
            <a:pPr lvl="1"/>
            <a:r>
              <a:rPr lang="en-US"/>
              <a:t>[</a:t>
            </a:r>
            <a:r>
              <a:rPr lang="en-US" err="1"/>
              <a:t>range_end</a:t>
            </a:r>
            <a:r>
              <a:rPr lang="en-US"/>
              <a:t> : </a:t>
            </a:r>
            <a:r>
              <a:rPr lang="en-US" err="1"/>
              <a:t>range_start</a:t>
            </a:r>
            <a:r>
              <a:rPr lang="en-US"/>
              <a:t>]</a:t>
            </a:r>
          </a:p>
          <a:p>
            <a:pPr lvl="1"/>
            <a:r>
              <a:rPr lang="en-US" b="1">
                <a:solidFill>
                  <a:srgbClr val="0000FF"/>
                </a:solidFill>
              </a:rPr>
              <a:t>Number of bits:</a:t>
            </a:r>
            <a:r>
              <a:rPr lang="en-US"/>
              <a:t> </a:t>
            </a:r>
            <a:r>
              <a:rPr lang="en-US" err="1"/>
              <a:t>range_end</a:t>
            </a:r>
            <a:r>
              <a:rPr lang="en-US"/>
              <a:t> – </a:t>
            </a:r>
            <a:r>
              <a:rPr lang="en-US" err="1"/>
              <a:t>range_start</a:t>
            </a:r>
            <a:r>
              <a:rPr lang="en-US"/>
              <a:t> + 1</a:t>
            </a:r>
          </a:p>
          <a:p>
            <a:r>
              <a:rPr lang="en-US" b="1"/>
              <a:t>Example</a:t>
            </a:r>
            <a:r>
              <a:rPr lang="en-US"/>
              <a:t>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600"/>
          </a:p>
          <a:p>
            <a:r>
              <a:rPr lang="en-US" b="1">
                <a:solidFill>
                  <a:srgbClr val="C00000"/>
                </a:solidFill>
              </a:rPr>
              <a:t>a</a:t>
            </a:r>
            <a:r>
              <a:rPr lang="en-US"/>
              <a:t> represents a 32-bit value, so we prefer to define it as: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[31:0] a</a:t>
            </a:r>
          </a:p>
          <a:p>
            <a:r>
              <a:rPr lang="en-US"/>
              <a:t>It is preferred over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[0:31] a</a:t>
            </a:r>
            <a:r>
              <a:rPr lang="en-US" sz="2000"/>
              <a:t> </a:t>
            </a:r>
            <a:r>
              <a:rPr lang="en-US"/>
              <a:t>which resembles </a:t>
            </a:r>
            <a:r>
              <a:rPr lang="en-US" i="1"/>
              <a:t>array </a:t>
            </a:r>
            <a:r>
              <a:rPr lang="en-US"/>
              <a:t>definition</a:t>
            </a:r>
          </a:p>
          <a:p>
            <a:r>
              <a:rPr lang="en-US"/>
              <a:t>It is good practice to </a:t>
            </a:r>
            <a:r>
              <a:rPr lang="en-US">
                <a:solidFill>
                  <a:srgbClr val="00B050"/>
                </a:solidFill>
              </a:rPr>
              <a:t>be consistent </a:t>
            </a:r>
            <a:r>
              <a:rPr lang="en-US"/>
              <a:t>with the representation of multi-bit signals, i.e., always [31:0] or always [0:31]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DB45F76-C69B-4746-93AD-62B54422864A}"/>
              </a:ext>
            </a:extLst>
          </p:cNvPr>
          <p:cNvSpPr>
            <a:spLocks noGrp="1"/>
          </p:cNvSpPr>
          <p:nvPr/>
        </p:nvSpPr>
        <p:spPr bwMode="auto">
          <a:xfrm>
            <a:off x="623887" y="2895601"/>
            <a:ext cx="7896225" cy="1447799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[31:0] a;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a[31], a[30] .. a[0]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[15:8] b1;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b1[15], b1[14] .. b1[8]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[7:0]  b2;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b2[7], b2[6] .. b2[0]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c;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signal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5CC11DB-1276-48BA-B8B6-1D49427D5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664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Manipulating Bits	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E4673315-74B2-405B-8210-8A21DDD84056}"/>
              </a:ext>
            </a:extLst>
          </p:cNvPr>
          <p:cNvSpPr>
            <a:spLocks noGrp="1"/>
          </p:cNvSpPr>
          <p:nvPr/>
        </p:nvSpPr>
        <p:spPr bwMode="auto">
          <a:xfrm>
            <a:off x="623887" y="2743200"/>
            <a:ext cx="7896225" cy="33623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You can assign partial buses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[15:0]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[12:5];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Concatenating is by {}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{a[2],a[1],a[0],a[0]};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Possible to define multiple copies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x = {a[0], a[0], a[0], a[0]}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 4{a[0]} 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E58C96-5D4C-4FF7-8CEC-6C1D525F76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3B27E7-B96D-41FA-9E98-69A4580FE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/>
              <a:t>Bit Slicing</a:t>
            </a:r>
          </a:p>
          <a:p>
            <a:r>
              <a:rPr lang="en-US"/>
              <a:t>Concatenation</a:t>
            </a:r>
          </a:p>
          <a:p>
            <a:r>
              <a:rPr lang="en-US"/>
              <a:t>Duplication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A872E360-87E8-4B80-84AB-F5E1933D52F9}"/>
              </a:ext>
            </a:extLst>
          </p:cNvPr>
          <p:cNvSpPr>
            <a:spLocks noGrp="1"/>
          </p:cNvSpPr>
          <p:nvPr/>
        </p:nvSpPr>
        <p:spPr bwMode="auto">
          <a:xfrm>
            <a:off x="685800" y="2794802"/>
            <a:ext cx="7543800" cy="1167598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F2479A1-7721-47A4-A747-4FA5AE189457}"/>
              </a:ext>
            </a:extLst>
          </p:cNvPr>
          <p:cNvSpPr>
            <a:spLocks noGrp="1"/>
          </p:cNvSpPr>
          <p:nvPr/>
        </p:nvSpPr>
        <p:spPr bwMode="auto">
          <a:xfrm>
            <a:off x="712596" y="4121667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2D58D152-6750-465F-8209-F4836DA23B64}"/>
              </a:ext>
            </a:extLst>
          </p:cNvPr>
          <p:cNvSpPr>
            <a:spLocks noGrp="1"/>
          </p:cNvSpPr>
          <p:nvPr/>
        </p:nvSpPr>
        <p:spPr bwMode="auto">
          <a:xfrm>
            <a:off x="713433" y="5189411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34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Syntax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is case sensitive</a:t>
            </a:r>
          </a:p>
          <a:p>
            <a:pPr lvl="1"/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and </a:t>
            </a:r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are not the same!</a:t>
            </a:r>
          </a:p>
          <a:p>
            <a:r>
              <a:rPr lang="en-US"/>
              <a:t>Names cannot start with numbers:</a:t>
            </a:r>
          </a:p>
          <a:p>
            <a:pPr lvl="1"/>
            <a:r>
              <a:rPr lang="en-US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2good</a:t>
            </a:r>
            <a:r>
              <a:rPr lang="en-US">
                <a:latin typeface="Consolas" pitchFamily="49" charset="0"/>
                <a:cs typeface="Consolas" pitchFamily="49" charset="0"/>
              </a:rPr>
              <a:t> </a:t>
            </a:r>
            <a:r>
              <a:rPr lang="en-US"/>
              <a:t>is not a valid name</a:t>
            </a:r>
          </a:p>
          <a:p>
            <a:r>
              <a:rPr lang="en-US"/>
              <a:t>Whitespaces are ignored</a:t>
            </a:r>
          </a:p>
          <a:p>
            <a:endParaRPr lang="de-CH" sz="2000">
              <a:solidFill>
                <a:schemeClr val="accent3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6FBBE0-149F-4FB3-B014-A57FE629820D}"/>
              </a:ext>
            </a:extLst>
          </p:cNvPr>
          <p:cNvSpPr>
            <a:spLocks noGrp="1"/>
          </p:cNvSpPr>
          <p:nvPr/>
        </p:nvSpPr>
        <p:spPr bwMode="auto">
          <a:xfrm>
            <a:off x="585787" y="3505200"/>
            <a:ext cx="7896225" cy="1762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line comments start with a //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Multiline comments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are defined like this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DFB168-64D5-45D5-A769-0E47EA4C1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94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gate-level description</a:t>
            </a:r>
            <a:r>
              <a:rPr lang="en-US" dirty="0"/>
              <a:t> of the circuit</a:t>
            </a:r>
          </a:p>
          <a:p>
            <a:pPr lvl="1"/>
            <a:r>
              <a:rPr lang="en-US" dirty="0"/>
              <a:t>Describe how modules are interconnected</a:t>
            </a:r>
          </a:p>
          <a:p>
            <a:pPr lvl="1"/>
            <a:r>
              <a:rPr lang="en-US" dirty="0"/>
              <a:t>Each module contains other modules (instances)</a:t>
            </a:r>
          </a:p>
          <a:p>
            <a:pPr lvl="1"/>
            <a:r>
              <a:rPr lang="en-US" dirty="0"/>
              <a:t>… and interconnections between these modules</a:t>
            </a:r>
          </a:p>
          <a:p>
            <a:pPr lvl="1"/>
            <a:r>
              <a:rPr lang="en-US" dirty="0"/>
              <a:t>Describes a hierarchy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functional description </a:t>
            </a:r>
            <a:r>
              <a:rPr lang="en-US" dirty="0"/>
              <a:t>of the circuit</a:t>
            </a:r>
          </a:p>
          <a:p>
            <a:pPr lvl="1"/>
            <a:r>
              <a:rPr lang="en-US" dirty="0"/>
              <a:t>Contains logical and mathematical </a:t>
            </a:r>
            <a:r>
              <a:rPr lang="en-US" dirty="0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 dirty="0"/>
              <a:t>Level of abstraction is higher than gate-level</a:t>
            </a:r>
          </a:p>
          <a:p>
            <a:pPr lvl="2"/>
            <a:r>
              <a:rPr lang="en-US" dirty="0"/>
              <a:t>Many possible gate-level realizations of a behavioral description</a:t>
            </a:r>
          </a:p>
          <a:p>
            <a:pPr lvl="2"/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Practical circuits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9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(This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/>
              <a:t>Hardware Description Languages and Verilog </a:t>
            </a:r>
          </a:p>
          <a:p>
            <a:pPr lvl="1"/>
            <a:r>
              <a:rPr lang="en-US" dirty="0"/>
              <a:t>H&amp;H Chapter 4 in full</a:t>
            </a:r>
          </a:p>
          <a:p>
            <a:pPr lvl="1"/>
            <a:endParaRPr lang="en-US" dirty="0"/>
          </a:p>
          <a:p>
            <a:r>
              <a:rPr lang="en-US" dirty="0"/>
              <a:t>Timing and Verification</a:t>
            </a:r>
          </a:p>
          <a:p>
            <a:pPr lvl="1"/>
            <a:r>
              <a:rPr lang="en-US" dirty="0"/>
              <a:t>H&amp;H Chapters 2.9 and 3.5 + (start Chapter 5)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tomorrow,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8679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Structural (Gate-Level)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951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HDL: Instantiating a Module</a:t>
            </a:r>
          </a:p>
        </p:txBody>
      </p:sp>
      <p:pic>
        <p:nvPicPr>
          <p:cNvPr id="38914" name="Content Placeholder 13" descr="struct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905000"/>
            <a:ext cx="7381875" cy="29337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DBE0-F283-4231-AF76-CBC0B941B2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Kmap adjacencies go “around the edges”…">
            <a:extLst>
              <a:ext uri="{FF2B5EF4-FFF2-40B4-BE49-F238E27FC236}">
                <a16:creationId xmlns:a16="http://schemas.microsoft.com/office/drawing/2014/main" id="{B88096E9-6866-4378-B504-63CFA7F24726}"/>
              </a:ext>
            </a:extLst>
          </p:cNvPr>
          <p:cNvSpPr txBox="1"/>
          <p:nvPr/>
        </p:nvSpPr>
        <p:spPr>
          <a:xfrm>
            <a:off x="1440882" y="5105400"/>
            <a:ext cx="6262236" cy="718145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Schematic of module “top” that is built from two instances of module “small”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2D095-1E01-4F17-98BE-C3F6EEA36B89}"/>
              </a:ext>
            </a:extLst>
          </p:cNvPr>
          <p:cNvSpPr txBox="1"/>
          <p:nvPr/>
        </p:nvSpPr>
        <p:spPr>
          <a:xfrm>
            <a:off x="2818299" y="199644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B2000-F10D-4CA1-9158-C0B54D4E510B}"/>
              </a:ext>
            </a:extLst>
          </p:cNvPr>
          <p:cNvSpPr txBox="1"/>
          <p:nvPr/>
        </p:nvSpPr>
        <p:spPr>
          <a:xfrm>
            <a:off x="5448299" y="220980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56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Module Definitions in Verilog</a:t>
            </a:r>
            <a:endParaRPr lang="de-CH" b="1">
              <a:solidFill>
                <a:srgbClr val="C00000"/>
              </a:solidFill>
            </a:endParaRPr>
          </a:p>
          <a:p>
            <a:endParaRPr lang="de-CH"/>
          </a:p>
        </p:txBody>
      </p:sp>
      <p:pic>
        <p:nvPicPr>
          <p:cNvPr id="14" name="Content Placeholder 7" descr="struct.gif">
            <a:extLst>
              <a:ext uri="{FF2B5EF4-FFF2-40B4-BE49-F238E27FC236}">
                <a16:creationId xmlns:a16="http://schemas.microsoft.com/office/drawing/2014/main" id="{69D90B18-E1BF-4714-B2A2-326F10CF0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68BC8138-754C-4865-851C-83E5CE04E7A4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D626F65E-1D26-4FE0-92A4-7DF7FC0016A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49B21544-5292-4BA4-9388-94C79E3512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EB35B-B016-4B4B-B127-1C9598F38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59254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2AA56-3435-487C-BF08-3515999C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114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50A695-C8D5-460A-B3A6-13133B2CB7C0}"/>
              </a:ext>
            </a:extLst>
          </p:cNvPr>
          <p:cNvCxnSpPr>
            <a:cxnSpLocks noChangeShapeType="1"/>
            <a:stCxn id="8" idx="6"/>
            <a:endCxn id="9" idx="2"/>
          </p:cNvCxnSpPr>
          <p:nvPr/>
        </p:nvCxnSpPr>
        <p:spPr bwMode="auto">
          <a:xfrm>
            <a:off x="1752600" y="1849754"/>
            <a:ext cx="6400800" cy="1455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F41E769-8B4D-4AD7-9EF0-4D1DE410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33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084C325-0CAC-4269-B6EC-694720929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812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1682C2-90EE-4471-8EDD-2B2388DE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24275"/>
            <a:ext cx="6858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B09B0A-872E-405B-829C-5569F3AC5609}"/>
              </a:ext>
            </a:extLst>
          </p:cNvPr>
          <p:cNvCxnSpPr>
            <a:cxnSpLocks noChangeShapeType="1"/>
            <a:stCxn id="15" idx="4"/>
            <a:endCxn id="19" idx="0"/>
          </p:cNvCxnSpPr>
          <p:nvPr/>
        </p:nvCxnSpPr>
        <p:spPr bwMode="auto">
          <a:xfrm flipH="1">
            <a:off x="5905500" y="2962275"/>
            <a:ext cx="114300" cy="762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CA99AC-1903-410D-A646-F831333A9F84}"/>
              </a:ext>
            </a:extLst>
          </p:cNvPr>
          <p:cNvCxnSpPr>
            <a:cxnSpLocks noChangeShapeType="1"/>
            <a:stCxn id="13" idx="4"/>
            <a:endCxn id="19" idx="7"/>
          </p:cNvCxnSpPr>
          <p:nvPr/>
        </p:nvCxnSpPr>
        <p:spPr bwMode="auto">
          <a:xfrm flipH="1">
            <a:off x="6147967" y="3114675"/>
            <a:ext cx="1472033" cy="67655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DD368CF-4259-4871-9EDB-235B0114C064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18604D-B85C-4554-ACCB-7B321A758566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1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3" grpId="0" animBg="1"/>
      <p:bldP spid="15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DF7919D7-A152-40F7-9B6E-C1259737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03EC291-7F0F-4B9C-BC52-6C6FE9F04E4F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9C5150A-0604-4BD9-AC0F-D1DB58269DC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Defining wires (module interconnections)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2791A-4BA9-4876-BCF1-D3B52A173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39273"/>
            <a:ext cx="1126503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22EE6-5E1D-48D1-9A94-F3EE3C33E334}"/>
              </a:ext>
            </a:extLst>
          </p:cNvPr>
          <p:cNvCxnSpPr>
            <a:cxnSpLocks noChangeShapeType="1"/>
            <a:stCxn id="18" idx="6"/>
            <a:endCxn id="23" idx="2"/>
          </p:cNvCxnSpPr>
          <p:nvPr/>
        </p:nvCxnSpPr>
        <p:spPr bwMode="auto">
          <a:xfrm flipV="1">
            <a:off x="1736103" y="2343150"/>
            <a:ext cx="4784010" cy="267573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24DFADE-6D77-4C3E-8663-A9028891B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113" y="2171700"/>
            <a:ext cx="397589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6B321245-F01E-42DF-9774-C0C257513E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6B4C6-DBA8-4067-A5CA-C53D4EE48258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9B597B-1BF3-40B0-8B30-33A4A919DFE8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3881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463E0B33-5DEE-413F-9E24-5859150BE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first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F62B2355-985B-4B1B-8E9E-1213129A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9EFD26EE-F9B1-4EB7-9753-4E5EB57AD53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236C09A-5070-4A0B-B7CF-AB4C6309681A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DB0E56-CE40-4D44-B3FE-6E425BD0F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199"/>
            <a:ext cx="3657600" cy="13620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90FAD8-7BC8-457C-B3D9-69DD541B424D}"/>
              </a:ext>
            </a:extLst>
          </p:cNvPr>
          <p:cNvCxnSpPr>
            <a:cxnSpLocks noChangeShapeType="1"/>
            <a:stCxn id="29" idx="7"/>
            <a:endCxn id="26" idx="2"/>
          </p:cNvCxnSpPr>
          <p:nvPr/>
        </p:nvCxnSpPr>
        <p:spPr bwMode="auto">
          <a:xfrm flipV="1">
            <a:off x="3350557" y="2276475"/>
            <a:ext cx="1907243" cy="6661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A462948A-D475-48DF-855C-320C3CADE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194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B33AE9-A712-4506-9E63-C18B48A56D3E}"/>
              </a:ext>
            </a:extLst>
          </p:cNvPr>
          <p:cNvCxnSpPr>
            <a:cxnSpLocks noChangeShapeType="1"/>
            <a:stCxn id="29" idx="5"/>
            <a:endCxn id="31" idx="2"/>
          </p:cNvCxnSpPr>
          <p:nvPr/>
        </p:nvCxnSpPr>
        <p:spPr bwMode="auto">
          <a:xfrm>
            <a:off x="3350557" y="3905803"/>
            <a:ext cx="1069043" cy="27567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1FA23111-85DC-45C1-96D7-A090E08E12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A547-C7E7-45BB-B45B-EB57C7271A6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917469-9260-4F6F-8395-729DD3897E85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36C40C-A18A-4979-B1A7-5894F39E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5906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505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second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E6B41E18-3D2E-420D-B14B-2DB5AB3DE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180796F-7089-44E4-85B3-C488F2C38CD6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second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.A(n1),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E4F4C8A-1B5B-435B-A119-6260C0D41BB5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437CD-45F9-41F6-A677-D8EFBA5A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54011"/>
            <a:ext cx="4037478" cy="1495938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6936C5-E686-4C61-9B80-F9018D4FAE3D}"/>
              </a:ext>
            </a:extLst>
          </p:cNvPr>
          <p:cNvCxnSpPr>
            <a:cxnSpLocks noChangeShapeType="1"/>
            <a:stCxn id="20" idx="7"/>
            <a:endCxn id="22" idx="2"/>
          </p:cNvCxnSpPr>
          <p:nvPr/>
        </p:nvCxnSpPr>
        <p:spPr bwMode="auto">
          <a:xfrm flipV="1">
            <a:off x="3751003" y="2581275"/>
            <a:ext cx="3068897" cy="159181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72A2EA1-63E9-4DAD-8125-99030FA7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5718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F732BA-9659-4CC8-8AC8-D413ECFC71C9}"/>
              </a:ext>
            </a:extLst>
          </p:cNvPr>
          <p:cNvCxnSpPr>
            <a:cxnSpLocks noChangeShapeType="1"/>
            <a:stCxn id="20" idx="6"/>
            <a:endCxn id="23" idx="2"/>
          </p:cNvCxnSpPr>
          <p:nvPr/>
        </p:nvCxnSpPr>
        <p:spPr bwMode="auto">
          <a:xfrm flipV="1">
            <a:off x="4342278" y="4333875"/>
            <a:ext cx="39222" cy="368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10F9ADDE-6FDB-4CFD-BD3A-1F683187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AF807C-1015-4B93-9000-580B6AB47E60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589E0-2976-4A70-A14C-0CB5D1FBF141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705AD9-A227-400C-8AC6-F0282F293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8954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31409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Short form of module instantiation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7CC3D3B2-EF48-4AF1-8486-FB785C2D9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F374CAD1-E6A2-494B-BE84-38FC93AD2D2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alternative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A, SEL, n1 );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Shorter instantiation,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pin order very important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*/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any pin order, safer choice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.A(n1)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8026835-1884-4990-92EB-8AE22056E9A6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6E253-8EC9-407E-840E-A5D6D5DEB2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26CDE7-1375-4B69-8C74-4D95D2FDE08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A64B6-CA6A-442B-9A27-A27928088FCF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Kmap adjacencies go “around the edges”…">
            <a:extLst>
              <a:ext uri="{FF2B5EF4-FFF2-40B4-BE49-F238E27FC236}">
                <a16:creationId xmlns:a16="http://schemas.microsoft.com/office/drawing/2014/main" id="{EFEEC24F-B412-4598-9189-293FDA052B96}"/>
              </a:ext>
            </a:extLst>
          </p:cNvPr>
          <p:cNvSpPr txBox="1"/>
          <p:nvPr/>
        </p:nvSpPr>
        <p:spPr>
          <a:xfrm>
            <a:off x="1455205" y="5929933"/>
            <a:ext cx="6262236" cy="79508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Short form is not good practice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 </a:t>
            </a:r>
          </a:p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as it reduces code maintainability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1782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663C-3212-4A44-A4DD-36C43C4B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AF30C-F6C7-4746-AAA6-64D329DE2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supports basic logic gates as predefined </a:t>
            </a:r>
            <a:r>
              <a:rPr lang="en-US" i="1">
                <a:solidFill>
                  <a:srgbClr val="0000FF"/>
                </a:solidFill>
              </a:rPr>
              <a:t>primitives</a:t>
            </a:r>
          </a:p>
          <a:p>
            <a:pPr lvl="1"/>
            <a:r>
              <a:rPr lang="en-US"/>
              <a:t>These primitives are </a:t>
            </a:r>
            <a:r>
              <a:rPr lang="en-US">
                <a:solidFill>
                  <a:srgbClr val="C00000"/>
                </a:solidFill>
              </a:rPr>
              <a:t>instantiated</a:t>
            </a:r>
            <a:r>
              <a:rPr lang="en-US"/>
              <a:t> like modules except that they are predefined in Verilog and </a:t>
            </a:r>
            <a:r>
              <a:rPr lang="en-US" i="1"/>
              <a:t>do not need a module definition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5C9A-4D5B-41B0-A047-276C1C906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73A47BC-2F4E-4BCB-90E8-5F04AB78C92F}"/>
              </a:ext>
            </a:extLst>
          </p:cNvPr>
          <p:cNvSpPr>
            <a:spLocks noGrp="1"/>
          </p:cNvSpPr>
          <p:nvPr/>
        </p:nvSpPr>
        <p:spPr bwMode="auto">
          <a:xfrm>
            <a:off x="762000" y="2743199"/>
            <a:ext cx="7896225" cy="35052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b="1" dirty="0">
                <a:solidFill>
                  <a:srgbClr val="000000"/>
                </a:solidFill>
              </a:rPr>
              <a:t>   w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ns,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y1, y2;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  <a:r>
              <a:rPr lang="en-US" sz="2000" dirty="0">
                <a:solidFill>
                  <a:srgbClr val="0000FF"/>
                </a:solidFill>
              </a:rPr>
              <a:t>not</a:t>
            </a:r>
            <a:r>
              <a:rPr lang="en-US" sz="2000" dirty="0">
                <a:solidFill>
                  <a:srgbClr val="000000"/>
                </a:solidFill>
              </a:rPr>
              <a:t>  g1 (ns, s);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noProof="0" dirty="0">
                <a:solidFill>
                  <a:srgbClr val="000000"/>
                </a:solidFill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g2 (y1, d0, ns);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g3 (y2, d1,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g4 (y, y1, y2);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9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Behavioral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87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500" dirty="0"/>
              <a:t>Recall: 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gate-level description</a:t>
            </a:r>
            <a:r>
              <a:rPr lang="en-US"/>
              <a:t> of the circuit</a:t>
            </a:r>
          </a:p>
          <a:p>
            <a:pPr lvl="1"/>
            <a:r>
              <a:rPr lang="en-US"/>
              <a:t>Describe how modules are interconnected</a:t>
            </a:r>
          </a:p>
          <a:p>
            <a:pPr lvl="1"/>
            <a:r>
              <a:rPr lang="en-US"/>
              <a:t>Each module contains other modules (instances)</a:t>
            </a:r>
          </a:p>
          <a:p>
            <a:pPr lvl="1"/>
            <a:r>
              <a:rPr lang="en-US"/>
              <a:t>… and interconnections between these modules</a:t>
            </a:r>
          </a:p>
          <a:p>
            <a:pPr lvl="1"/>
            <a:r>
              <a:rPr lang="en-US"/>
              <a:t>Describes a hierarchy</a:t>
            </a:r>
          </a:p>
          <a:p>
            <a:endParaRPr lang="en-US" sz="1400"/>
          </a:p>
          <a:p>
            <a:r>
              <a:rPr lang="en-US" b="1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functional description </a:t>
            </a:r>
            <a:r>
              <a:rPr lang="en-US"/>
              <a:t>of the circuit</a:t>
            </a:r>
          </a:p>
          <a:p>
            <a:pPr lvl="1"/>
            <a:r>
              <a:rPr lang="en-US"/>
              <a:t>Contains logical and mathematical </a:t>
            </a:r>
            <a:r>
              <a:rPr lang="en-US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/>
              <a:t>Level of abstraction is higher than gate-level</a:t>
            </a:r>
          </a:p>
          <a:p>
            <a:pPr lvl="2"/>
            <a:r>
              <a:rPr lang="en-US"/>
              <a:t>Many possible gate-level realizations of a behavioral description</a:t>
            </a:r>
          </a:p>
          <a:p>
            <a:pPr lvl="2"/>
            <a:endParaRPr lang="en-US" sz="1400"/>
          </a:p>
          <a:p>
            <a:r>
              <a:rPr lang="en-US" b="1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7782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B6986-0F49-FA43-A5BC-DCAB227B7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(Next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633C-0A0E-974D-975C-F60784384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Von Neumann Model, LC-3, and MIPS</a:t>
            </a:r>
          </a:p>
          <a:p>
            <a:pPr lvl="1"/>
            <a:r>
              <a:rPr lang="en-US" dirty="0"/>
              <a:t>P&amp;P, Chapter 4, 5</a:t>
            </a:r>
          </a:p>
          <a:p>
            <a:pPr lvl="1"/>
            <a:r>
              <a:rPr lang="en-US" dirty="0"/>
              <a:t>H&amp;H, Chapter 6</a:t>
            </a:r>
          </a:p>
          <a:p>
            <a:pPr lvl="1"/>
            <a:r>
              <a:rPr lang="en-US" dirty="0"/>
              <a:t>P&amp;P, Appendices A and C (ISA and microarchitecture of LC-3)</a:t>
            </a:r>
          </a:p>
          <a:p>
            <a:pPr lvl="1"/>
            <a:r>
              <a:rPr lang="en-US" dirty="0"/>
              <a:t>H&amp;H, Appendix B (MIPS instructions)</a:t>
            </a:r>
          </a:p>
          <a:p>
            <a:pPr lvl="1"/>
            <a:endParaRPr lang="en-US" dirty="0"/>
          </a:p>
          <a:p>
            <a:r>
              <a:rPr lang="en-US" dirty="0"/>
              <a:t>Programming</a:t>
            </a:r>
          </a:p>
          <a:p>
            <a:pPr lvl="1"/>
            <a:r>
              <a:rPr lang="en-US" dirty="0"/>
              <a:t>P&amp;P, Chapter 6</a:t>
            </a:r>
          </a:p>
          <a:p>
            <a:endParaRPr lang="en-US" dirty="0"/>
          </a:p>
          <a:p>
            <a:r>
              <a:rPr lang="en-US" b="1" dirty="0"/>
              <a:t>Recommended: </a:t>
            </a:r>
            <a:r>
              <a:rPr lang="en-US" dirty="0"/>
              <a:t>Digital Building Blocks</a:t>
            </a:r>
          </a:p>
          <a:p>
            <a:pPr lvl="1"/>
            <a:r>
              <a:rPr lang="en-US" dirty="0"/>
              <a:t>H&amp;H, Chapter 5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8F486-95F9-6E4D-B128-1BA6C169C4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5732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Defining Functionality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7911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3CAB0-99DB-4C59-A0BA-FAA44EE04B28}"/>
              </a:ext>
            </a:extLst>
          </p:cNvPr>
          <p:cNvSpPr txBox="1"/>
          <p:nvPr/>
        </p:nvSpPr>
        <p:spPr>
          <a:xfrm>
            <a:off x="685800" y="114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behavioral implementation still models a hardware circuit!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80CD6B-C68D-4EF1-B594-0566C208DD2D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3867A9-5888-4D4D-A8CD-B77358AF40A3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5" name="Flowchart: Delay 124">
            <a:extLst>
              <a:ext uri="{FF2B5EF4-FFF2-40B4-BE49-F238E27FC236}">
                <a16:creationId xmlns:a16="http://schemas.microsoft.com/office/drawing/2014/main" id="{D67CBE03-F264-4EB8-98BD-510E343B31C7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26" name="Arrow: Pentagon 125">
            <a:extLst>
              <a:ext uri="{FF2B5EF4-FFF2-40B4-BE49-F238E27FC236}">
                <a16:creationId xmlns:a16="http://schemas.microsoft.com/office/drawing/2014/main" id="{12F81ACF-B4FE-4E6C-87A3-743F15EB8A6B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127" name="Arrow: Pentagon 126">
            <a:extLst>
              <a:ext uri="{FF2B5EF4-FFF2-40B4-BE49-F238E27FC236}">
                <a16:creationId xmlns:a16="http://schemas.microsoft.com/office/drawing/2014/main" id="{98F50A7D-F782-4C3D-AF5A-93082569DBF6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28" name="Arrow: Pentagon 127">
            <a:extLst>
              <a:ext uri="{FF2B5EF4-FFF2-40B4-BE49-F238E27FC236}">
                <a16:creationId xmlns:a16="http://schemas.microsoft.com/office/drawing/2014/main" id="{9D5CCAA1-26D9-4B30-914D-BD209A37B43E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29" name="Arrow: Pentagon 128">
            <a:extLst>
              <a:ext uri="{FF2B5EF4-FFF2-40B4-BE49-F238E27FC236}">
                <a16:creationId xmlns:a16="http://schemas.microsoft.com/office/drawing/2014/main" id="{A0CE428C-301A-4D9B-A32A-284B463500EA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28CFAE2-250E-45A3-9D1A-F7C9DD442196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F2CCE29-29BB-4B5C-BD72-654F97982D95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92245CC-9509-4F90-8075-5345C5B9A399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Flowchart: Delay 132">
            <a:extLst>
              <a:ext uri="{FF2B5EF4-FFF2-40B4-BE49-F238E27FC236}">
                <a16:creationId xmlns:a16="http://schemas.microsoft.com/office/drawing/2014/main" id="{A13FB7AD-1157-4C32-8506-4F1C0AFA3EF6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6982600-857C-4CBA-A25F-668D01A274AC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D6AE39F-7F2F-431C-89D3-58DCB3260F2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Flowchart: Delay 135">
            <a:extLst>
              <a:ext uri="{FF2B5EF4-FFF2-40B4-BE49-F238E27FC236}">
                <a16:creationId xmlns:a16="http://schemas.microsoft.com/office/drawing/2014/main" id="{1CA9AC32-36CC-49D9-B694-78C534FBC12D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50340028-6942-44BC-AF64-EE80F69424BF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ADE84D02-11C2-41D6-9706-3113F286DA4E}"/>
              </a:ext>
            </a:extLst>
          </p:cNvPr>
          <p:cNvCxnSpPr>
            <a:cxnSpLocks/>
            <a:stCxn id="126" idx="3"/>
            <a:endCxn id="130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FEFE03EA-27EF-496B-B33B-FCC3FF655B54}"/>
              </a:ext>
            </a:extLst>
          </p:cNvPr>
          <p:cNvCxnSpPr>
            <a:stCxn id="128" idx="3"/>
            <a:endCxn id="131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37336764-7458-45F9-8014-7066BC2B644C}"/>
              </a:ext>
            </a:extLst>
          </p:cNvPr>
          <p:cNvCxnSpPr>
            <a:stCxn id="129" idx="3"/>
            <a:endCxn id="132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319044EF-C823-439F-A122-9EAF4318C418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52CC5D3A-B0C5-4D6E-8050-042C5B3F8B87}"/>
              </a:ext>
            </a:extLst>
          </p:cNvPr>
          <p:cNvCxnSpPr>
            <a:cxnSpLocks/>
            <a:stCxn id="145" idx="0"/>
            <a:endCxn id="135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328535D7-7D9E-47C1-8ED9-3E47B3E73473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8875DAF-A25E-403E-BDD6-ED6C87F5EF91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A4BF5E5-FDE2-4BBE-94F2-8AED7E1660CA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FE23DDE3-3465-479E-A002-8C886CBAC457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F674B06B-F551-49F7-B4CA-5D983DD3F1F5}"/>
              </a:ext>
            </a:extLst>
          </p:cNvPr>
          <p:cNvCxnSpPr>
            <a:endCxn id="137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73438FE-9BAA-46FB-AC4B-D1D54E265466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4C81A651-F286-4A65-A7DB-EAA858008D2E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677C3E0-5C4C-431A-956C-45D9443F79C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7C162C-1FB5-4300-AD1A-FD732824FAFF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DFBA112-1301-4962-99D2-40A71FBB4ADA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153" name="Flowchart: Stored Data 152">
              <a:extLst>
                <a:ext uri="{FF2B5EF4-FFF2-40B4-BE49-F238E27FC236}">
                  <a16:creationId xmlns:a16="http://schemas.microsoft.com/office/drawing/2014/main" id="{2A823B35-8AEC-429C-AB61-5F90A07EB27C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44F5908-7AA2-4A5E-9609-6206A94D7752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CF6AAB70-9E5E-4E2D-962C-AA0619D34459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9F81ACC9-D664-4452-8116-CB0D4C82E662}"/>
              </a:ext>
            </a:extLst>
          </p:cNvPr>
          <p:cNvCxnSpPr>
            <a:stCxn id="133" idx="3"/>
            <a:endCxn id="153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E5533826-1B38-4E4A-B1B1-CCB81A5FA8BE}"/>
              </a:ext>
            </a:extLst>
          </p:cNvPr>
          <p:cNvCxnSpPr>
            <a:stCxn id="136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A8FC8D8-DAEF-4DA8-91C2-2F21FCF20B8E}"/>
              </a:ext>
            </a:extLst>
          </p:cNvPr>
          <p:cNvCxnSpPr>
            <a:cxnSpLocks/>
            <a:stCxn id="153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1860EAF-7252-4EE4-9120-6B09FA2F523B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Oval 159">
            <a:extLst>
              <a:ext uri="{FF2B5EF4-FFF2-40B4-BE49-F238E27FC236}">
                <a16:creationId xmlns:a16="http://schemas.microsoft.com/office/drawing/2014/main" id="{D6FF8F11-6318-4A58-8BBE-B7B972F98F22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17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 in Behavioral Verilog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FB37F22E-9F8C-4262-B42F-F996083C2D5C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gates(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y1, y2, y3, y4, y5);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/* Five different two-input logic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gates acting on 4 bit buses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y1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y2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y3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^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y4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y5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5A483D-B3A1-4AEF-B8A8-F1BBEDA9EB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39477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Operators: Schematic View</a:t>
            </a:r>
          </a:p>
        </p:txBody>
      </p:sp>
      <p:pic>
        <p:nvPicPr>
          <p:cNvPr id="52230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73497"/>
            <a:ext cx="6286691" cy="4768205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754D42-F443-4C77-98D2-BCE8744E98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AB80F-2287-41A8-A2ED-DD30953DB9F0}"/>
              </a:ext>
            </a:extLst>
          </p:cNvPr>
          <p:cNvSpPr/>
          <p:nvPr/>
        </p:nvSpPr>
        <p:spPr>
          <a:xfrm>
            <a:off x="4495800" y="1905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4AA3DA-4E59-4C7B-AD6C-52361385857E}"/>
              </a:ext>
            </a:extLst>
          </p:cNvPr>
          <p:cNvSpPr/>
          <p:nvPr/>
        </p:nvSpPr>
        <p:spPr>
          <a:xfrm>
            <a:off x="4343400" y="3428999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C46030-A57C-46ED-9D43-2CF048E7A9DF}"/>
              </a:ext>
            </a:extLst>
          </p:cNvPr>
          <p:cNvSpPr/>
          <p:nvPr/>
        </p:nvSpPr>
        <p:spPr>
          <a:xfrm>
            <a:off x="4343400" y="5118890"/>
            <a:ext cx="13716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65280-8E2F-4BCB-BDE9-E8884F466217}"/>
              </a:ext>
            </a:extLst>
          </p:cNvPr>
          <p:cNvSpPr/>
          <p:nvPr/>
        </p:nvSpPr>
        <p:spPr>
          <a:xfrm>
            <a:off x="2971800" y="511889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B127B-E6E8-4AC7-AF23-D3C445A44A5C}"/>
              </a:ext>
            </a:extLst>
          </p:cNvPr>
          <p:cNvSpPr/>
          <p:nvPr/>
        </p:nvSpPr>
        <p:spPr>
          <a:xfrm>
            <a:off x="3007360" y="350520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090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Reduction Operators in Behavioral Verilog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5646CE-2C54-4518-A77F-2CD5D9D9A9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and8(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 is much easier to write than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a[7]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a[6]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a[5]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a[4]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           a[3]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a[2]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a[0];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7132490-D579-40D4-A5E4-5C1076FED5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61927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Reduction Operators: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41FC9E-CD6A-43A1-B691-623888F5B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8F8AD920-7BD0-4E69-81FF-641E411A0C8B}"/>
              </a:ext>
            </a:extLst>
          </p:cNvPr>
          <p:cNvSpPr/>
          <p:nvPr/>
        </p:nvSpPr>
        <p:spPr>
          <a:xfrm>
            <a:off x="4906293" y="2854960"/>
            <a:ext cx="1790588" cy="1752600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955F2E7-A1DE-4416-9633-01601A84C3E3}"/>
              </a:ext>
            </a:extLst>
          </p:cNvPr>
          <p:cNvSpPr/>
          <p:nvPr/>
        </p:nvSpPr>
        <p:spPr>
          <a:xfrm>
            <a:off x="653120" y="3486595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a[7:0]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AE5AF6-63F2-4D1C-B77A-A4B87DAA3765}"/>
              </a:ext>
            </a:extLst>
          </p:cNvPr>
          <p:cNvCxnSpPr>
            <a:cxnSpLocks/>
          </p:cNvCxnSpPr>
          <p:nvPr/>
        </p:nvCxnSpPr>
        <p:spPr>
          <a:xfrm>
            <a:off x="1709760" y="368059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284913-B433-42BF-AC48-845513443FFD}"/>
              </a:ext>
            </a:extLst>
          </p:cNvPr>
          <p:cNvSpPr txBox="1"/>
          <p:nvPr/>
        </p:nvSpPr>
        <p:spPr>
          <a:xfrm>
            <a:off x="1534008" y="3286848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[7:0]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D5F84-F256-411B-BB86-63B0230CEEA4}"/>
              </a:ext>
            </a:extLst>
          </p:cNvPr>
          <p:cNvCxnSpPr>
            <a:cxnSpLocks/>
          </p:cNvCxnSpPr>
          <p:nvPr/>
        </p:nvCxnSpPr>
        <p:spPr>
          <a:xfrm flipV="1">
            <a:off x="2447573" y="2093883"/>
            <a:ext cx="24187" cy="312093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35FBD-6F8E-49A1-8DE7-3055E27169DB}"/>
              </a:ext>
            </a:extLst>
          </p:cNvPr>
          <p:cNvCxnSpPr>
            <a:cxnSpLocks/>
          </p:cNvCxnSpPr>
          <p:nvPr/>
        </p:nvCxnSpPr>
        <p:spPr>
          <a:xfrm>
            <a:off x="2447573" y="2117141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83479B-14D7-42D0-9342-6F1EA6E76E88}"/>
              </a:ext>
            </a:extLst>
          </p:cNvPr>
          <p:cNvSpPr txBox="1"/>
          <p:nvPr/>
        </p:nvSpPr>
        <p:spPr>
          <a:xfrm>
            <a:off x="2547960" y="1699393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[0]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91ABD2-525B-4604-9AE5-679D191DBF1D}"/>
              </a:ext>
            </a:extLst>
          </p:cNvPr>
          <p:cNvCxnSpPr>
            <a:cxnSpLocks/>
          </p:cNvCxnSpPr>
          <p:nvPr/>
        </p:nvCxnSpPr>
        <p:spPr>
          <a:xfrm>
            <a:off x="2447573" y="2552669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9644E9-7ADF-421A-BDFF-33AA75E92F4A}"/>
              </a:ext>
            </a:extLst>
          </p:cNvPr>
          <p:cNvSpPr txBox="1"/>
          <p:nvPr/>
        </p:nvSpPr>
        <p:spPr>
          <a:xfrm>
            <a:off x="2547960" y="2134921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[1]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629951-0445-4E5F-9745-37CD3AC889C3}"/>
              </a:ext>
            </a:extLst>
          </p:cNvPr>
          <p:cNvCxnSpPr>
            <a:cxnSpLocks/>
          </p:cNvCxnSpPr>
          <p:nvPr/>
        </p:nvCxnSpPr>
        <p:spPr>
          <a:xfrm>
            <a:off x="2447573" y="3019632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3A5983-2254-4536-9311-E3975997865F}"/>
              </a:ext>
            </a:extLst>
          </p:cNvPr>
          <p:cNvSpPr txBox="1"/>
          <p:nvPr/>
        </p:nvSpPr>
        <p:spPr>
          <a:xfrm>
            <a:off x="2547960" y="2601884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[2]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088EC-7D8E-4BCD-BE6F-688D4BB80A8F}"/>
              </a:ext>
            </a:extLst>
          </p:cNvPr>
          <p:cNvCxnSpPr>
            <a:cxnSpLocks/>
          </p:cNvCxnSpPr>
          <p:nvPr/>
        </p:nvCxnSpPr>
        <p:spPr>
          <a:xfrm>
            <a:off x="2447573" y="3486595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C738BE-0572-4C0C-9B50-D83613503F07}"/>
              </a:ext>
            </a:extLst>
          </p:cNvPr>
          <p:cNvSpPr txBox="1"/>
          <p:nvPr/>
        </p:nvSpPr>
        <p:spPr>
          <a:xfrm>
            <a:off x="2547960" y="3068847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[3]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068E72-659C-48D4-94BC-0A9A198FFF90}"/>
              </a:ext>
            </a:extLst>
          </p:cNvPr>
          <p:cNvCxnSpPr>
            <a:cxnSpLocks/>
          </p:cNvCxnSpPr>
          <p:nvPr/>
        </p:nvCxnSpPr>
        <p:spPr>
          <a:xfrm>
            <a:off x="2447573" y="3913320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A0E6836-4235-454B-963C-0438F554E9BE}"/>
              </a:ext>
            </a:extLst>
          </p:cNvPr>
          <p:cNvSpPr txBox="1"/>
          <p:nvPr/>
        </p:nvSpPr>
        <p:spPr>
          <a:xfrm>
            <a:off x="2547960" y="3495572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[4]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A6A362-59D8-4DA9-B1F7-1B373212D4AC}"/>
              </a:ext>
            </a:extLst>
          </p:cNvPr>
          <p:cNvCxnSpPr>
            <a:cxnSpLocks/>
          </p:cNvCxnSpPr>
          <p:nvPr/>
        </p:nvCxnSpPr>
        <p:spPr>
          <a:xfrm>
            <a:off x="2447573" y="4358214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038E76-5F14-4A08-A2E6-0E18FD19DAB7}"/>
              </a:ext>
            </a:extLst>
          </p:cNvPr>
          <p:cNvSpPr txBox="1"/>
          <p:nvPr/>
        </p:nvSpPr>
        <p:spPr>
          <a:xfrm>
            <a:off x="2547960" y="3940466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[5]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AC7FDFA-295E-427E-A247-68ECDF717D4C}"/>
              </a:ext>
            </a:extLst>
          </p:cNvPr>
          <p:cNvCxnSpPr>
            <a:cxnSpLocks/>
          </p:cNvCxnSpPr>
          <p:nvPr/>
        </p:nvCxnSpPr>
        <p:spPr>
          <a:xfrm>
            <a:off x="2447573" y="479588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A9038D-E165-4B97-9A66-A4017E4889A2}"/>
              </a:ext>
            </a:extLst>
          </p:cNvPr>
          <p:cNvSpPr txBox="1"/>
          <p:nvPr/>
        </p:nvSpPr>
        <p:spPr>
          <a:xfrm>
            <a:off x="2547960" y="4378135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[6]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13D043-B27E-4057-9821-D462F83D1417}"/>
              </a:ext>
            </a:extLst>
          </p:cNvPr>
          <p:cNvCxnSpPr>
            <a:cxnSpLocks/>
          </p:cNvCxnSpPr>
          <p:nvPr/>
        </p:nvCxnSpPr>
        <p:spPr>
          <a:xfrm>
            <a:off x="2447573" y="5214818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28DB2A-6BD6-4533-8FDF-25DBA39C0899}"/>
              </a:ext>
            </a:extLst>
          </p:cNvPr>
          <p:cNvSpPr txBox="1"/>
          <p:nvPr/>
        </p:nvSpPr>
        <p:spPr>
          <a:xfrm>
            <a:off x="2547960" y="4797070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[7]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05AFEAF-12E9-4CFA-8E95-2AAE6962E299}"/>
              </a:ext>
            </a:extLst>
          </p:cNvPr>
          <p:cNvCxnSpPr/>
          <p:nvPr/>
        </p:nvCxnSpPr>
        <p:spPr>
          <a:xfrm rot="10800000">
            <a:off x="3209573" y="2117142"/>
            <a:ext cx="1696720" cy="90249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49F2B5-21D9-4531-9F75-1E58CF223468}"/>
              </a:ext>
            </a:extLst>
          </p:cNvPr>
          <p:cNvCxnSpPr/>
          <p:nvPr/>
        </p:nvCxnSpPr>
        <p:spPr>
          <a:xfrm rot="10800000">
            <a:off x="3209573" y="2543866"/>
            <a:ext cx="1696720" cy="695762"/>
          </a:xfrm>
          <a:prstGeom prst="bentConnector3">
            <a:avLst>
              <a:gd name="adj1" fmla="val 607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044384B9-2EBF-4852-BB9D-280339616E1B}"/>
              </a:ext>
            </a:extLst>
          </p:cNvPr>
          <p:cNvCxnSpPr>
            <a:cxnSpLocks/>
          </p:cNvCxnSpPr>
          <p:nvPr/>
        </p:nvCxnSpPr>
        <p:spPr>
          <a:xfrm rot="10800000">
            <a:off x="3199414" y="3011457"/>
            <a:ext cx="1706879" cy="476325"/>
          </a:xfrm>
          <a:prstGeom prst="bentConnector3">
            <a:avLst>
              <a:gd name="adj1" fmla="val 66071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E04CDAE-60C2-4641-90CF-484D0D52AADD}"/>
              </a:ext>
            </a:extLst>
          </p:cNvPr>
          <p:cNvCxnSpPr>
            <a:stCxn id="2" idx="1"/>
          </p:cNvCxnSpPr>
          <p:nvPr/>
        </p:nvCxnSpPr>
        <p:spPr>
          <a:xfrm rot="10800000">
            <a:off x="3199413" y="3533008"/>
            <a:ext cx="1706880" cy="198253"/>
          </a:xfrm>
          <a:prstGeom prst="bentConnector3">
            <a:avLst>
              <a:gd name="adj1" fmla="val 7023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A2C23C9B-1F91-4422-95E8-CC4E9EAE2F0D}"/>
              </a:ext>
            </a:extLst>
          </p:cNvPr>
          <p:cNvCxnSpPr/>
          <p:nvPr/>
        </p:nvCxnSpPr>
        <p:spPr>
          <a:xfrm rot="10800000" flipV="1">
            <a:off x="3209573" y="4121572"/>
            <a:ext cx="1696721" cy="221854"/>
          </a:xfrm>
          <a:prstGeom prst="bentConnector3">
            <a:avLst>
              <a:gd name="adj1" fmla="val 7634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0810634B-4F63-4B97-AAF8-2DE1B6340EEA}"/>
              </a:ext>
            </a:extLst>
          </p:cNvPr>
          <p:cNvCxnSpPr/>
          <p:nvPr/>
        </p:nvCxnSpPr>
        <p:spPr>
          <a:xfrm rot="10800000" flipV="1">
            <a:off x="3207033" y="4308537"/>
            <a:ext cx="1699261" cy="486160"/>
          </a:xfrm>
          <a:prstGeom prst="bentConnector3">
            <a:avLst>
              <a:gd name="adj1" fmla="val 62556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23" name="Connector: Elbow 56322">
            <a:extLst>
              <a:ext uri="{FF2B5EF4-FFF2-40B4-BE49-F238E27FC236}">
                <a16:creationId xmlns:a16="http://schemas.microsoft.com/office/drawing/2014/main" id="{1CC1D3B2-C30E-4B88-AFF7-099FA6BA20DE}"/>
              </a:ext>
            </a:extLst>
          </p:cNvPr>
          <p:cNvCxnSpPr/>
          <p:nvPr/>
        </p:nvCxnSpPr>
        <p:spPr>
          <a:xfrm rot="10800000" flipV="1">
            <a:off x="3205762" y="4490903"/>
            <a:ext cx="1700530" cy="72345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86913399-6643-4A4D-9301-5C85FC746D46}"/>
              </a:ext>
            </a:extLst>
          </p:cNvPr>
          <p:cNvSpPr/>
          <p:nvPr/>
        </p:nvSpPr>
        <p:spPr>
          <a:xfrm>
            <a:off x="7239000" y="3545392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cxnSp>
        <p:nvCxnSpPr>
          <p:cNvPr id="56328" name="Straight Connector 56327">
            <a:extLst>
              <a:ext uri="{FF2B5EF4-FFF2-40B4-BE49-F238E27FC236}">
                <a16:creationId xmlns:a16="http://schemas.microsoft.com/office/drawing/2014/main" id="{56F8FC65-0668-4680-BD06-1A46C36DF587}"/>
              </a:ext>
            </a:extLst>
          </p:cNvPr>
          <p:cNvCxnSpPr>
            <a:stCxn id="2" idx="3"/>
            <a:endCxn id="71" idx="1"/>
          </p:cNvCxnSpPr>
          <p:nvPr/>
        </p:nvCxnSpPr>
        <p:spPr>
          <a:xfrm>
            <a:off x="6696881" y="3731260"/>
            <a:ext cx="542119" cy="46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38" name="Straight Connector 56337">
            <a:extLst>
              <a:ext uri="{FF2B5EF4-FFF2-40B4-BE49-F238E27FC236}">
                <a16:creationId xmlns:a16="http://schemas.microsoft.com/office/drawing/2014/main" id="{12FF7ECD-9362-49D6-A7B0-FF19F4D30EB7}"/>
              </a:ext>
            </a:extLst>
          </p:cNvPr>
          <p:cNvCxnSpPr/>
          <p:nvPr/>
        </p:nvCxnSpPr>
        <p:spPr>
          <a:xfrm>
            <a:off x="3207032" y="3913320"/>
            <a:ext cx="1699260" cy="72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B6B1B5-E665-4B3D-9C9F-44779486EAED}"/>
              </a:ext>
            </a:extLst>
          </p:cNvPr>
          <p:cNvSpPr txBox="1"/>
          <p:nvPr/>
        </p:nvSpPr>
        <p:spPr>
          <a:xfrm>
            <a:off x="4578138" y="4701262"/>
            <a:ext cx="218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8-input AND gate</a:t>
            </a:r>
          </a:p>
        </p:txBody>
      </p:sp>
    </p:spTree>
    <p:extLst>
      <p:ext uri="{BB962C8B-B14F-4D97-AF65-F5344CB8AC3E}">
        <p14:creationId xmlns:p14="http://schemas.microsoft.com/office/powerpoint/2010/main" val="205125231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Conditional Assignment in Behavioral Verilog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038600"/>
            <a:ext cx="8610600" cy="2209800"/>
          </a:xfrm>
        </p:spPr>
        <p:txBody>
          <a:bodyPr/>
          <a:lstStyle/>
          <a:p>
            <a:r>
              <a:rPr lang="en-US"/>
              <a:t>? :  is also called a </a:t>
            </a:r>
            <a:r>
              <a:rPr lang="en-US">
                <a:solidFill>
                  <a:srgbClr val="0000FF"/>
                </a:solidFill>
              </a:rPr>
              <a:t>ternary operator </a:t>
            </a:r>
            <a:r>
              <a:rPr lang="en-US"/>
              <a:t>as it operates on three inputs:</a:t>
            </a:r>
          </a:p>
          <a:p>
            <a:pPr lvl="1"/>
            <a:r>
              <a:rPr lang="en-US"/>
              <a:t>s</a:t>
            </a:r>
          </a:p>
          <a:p>
            <a:pPr lvl="1"/>
            <a:r>
              <a:rPr lang="en-US"/>
              <a:t>d1</a:t>
            </a:r>
          </a:p>
          <a:p>
            <a:pPr lvl="1"/>
            <a:r>
              <a:rPr lang="en-US"/>
              <a:t>d0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</a:pP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D62A19-BF3F-4653-BC7E-5985897A58A7}"/>
              </a:ext>
            </a:extLst>
          </p:cNvPr>
          <p:cNvSpPr>
            <a:spLocks noGrp="1"/>
          </p:cNvSpPr>
          <p:nvPr/>
        </p:nvSpPr>
        <p:spPr bwMode="auto">
          <a:xfrm>
            <a:off x="623887" y="1219200"/>
            <a:ext cx="7896225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if (s) then y=d1 else y=d0;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4230C08-E4C6-405F-8593-423DA8789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59480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Conditional Assignment: Schematic View</a:t>
            </a:r>
          </a:p>
        </p:txBody>
      </p:sp>
      <p:pic>
        <p:nvPicPr>
          <p:cNvPr id="60422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84099"/>
            <a:ext cx="7238475" cy="2489801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9649A10-740F-40C0-9911-F586AE0A0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9A748-4504-4895-B38C-C522B8226158}"/>
              </a:ext>
            </a:extLst>
          </p:cNvPr>
          <p:cNvSpPr/>
          <p:nvPr/>
        </p:nvSpPr>
        <p:spPr>
          <a:xfrm>
            <a:off x="4419600" y="4084302"/>
            <a:ext cx="1600200" cy="6197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4381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A7263-F7D0-434F-BA75-C45499ED3B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: d0);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(s1) then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y=d3 else y=d2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else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y=d1 else y=d0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5F7FF8-A6EC-43BD-A3BC-EF3715A4BD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101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Even 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66534-143D-40D8-87D5-CA3C091C501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b10)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b01)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d0;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    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11” ) then y= d3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10” ) then y= 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01” ) then y= d1</a:t>
            </a:r>
            <a:b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                    y= 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EB80C8-D071-4174-867C-1CD2ADA135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7150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2329B-73E8-1A40-81F0-A5A82252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03D17-4C13-E042-80C6-15BA323F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Description Languages</a:t>
            </a:r>
          </a:p>
          <a:p>
            <a:endParaRPr lang="en-US" dirty="0"/>
          </a:p>
          <a:p>
            <a:r>
              <a:rPr lang="en-US" dirty="0"/>
              <a:t>Implementing Combinational Logic (in Verilog)</a:t>
            </a:r>
          </a:p>
          <a:p>
            <a:endParaRPr lang="en-US" dirty="0"/>
          </a:p>
          <a:p>
            <a:r>
              <a:rPr lang="en-US" dirty="0"/>
              <a:t>Implementing Sequential Logic (in Verilog)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Verilog slides constitute a tutorial. We will not cover all.</a:t>
            </a:r>
          </a:p>
          <a:p>
            <a:r>
              <a:rPr lang="en-US" dirty="0"/>
              <a:t>All slides will be beneficial for your labs.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350FB-41DD-8840-9CC9-12441AE2D9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4906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Precedence of Operations in Verilog</a:t>
            </a:r>
          </a:p>
        </p:txBody>
      </p:sp>
      <p:sp>
        <p:nvSpPr>
          <p:cNvPr id="6963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74" name="Text Box 4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Highest</a:t>
            </a:r>
          </a:p>
        </p:txBody>
      </p:sp>
      <p:sp>
        <p:nvSpPr>
          <p:cNvPr id="69675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55626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Lowest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C7E8A691-C0ED-47FA-B649-BB6A97E4D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1311273"/>
            <a:ext cx="4876800" cy="477044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39EFCBC-CA61-48EE-BCF3-A2EE665025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7424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Express Numbers ?</a:t>
            </a:r>
          </a:p>
        </p:txBody>
      </p:sp>
      <p:sp>
        <p:nvSpPr>
          <p:cNvPr id="66564" name="Content Placeholder 6"/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ja-JP" altLang="en-US" sz="3600">
                <a:latin typeface="Consolas" pitchFamily="49" charset="0"/>
              </a:rPr>
              <a:t>’</a:t>
            </a:r>
            <a:r>
              <a:rPr lang="en-US" altLang="ja-JP" sz="3600" dirty="0" err="1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sz="3600" dirty="0" err="1">
                <a:solidFill>
                  <a:srgbClr val="008000"/>
                </a:solidFill>
                <a:latin typeface="Consolas" pitchFamily="49" charset="0"/>
              </a:rPr>
              <a:t>xx</a:t>
            </a:r>
            <a:endParaRPr lang="en-US" altLang="ja-JP" sz="3600" dirty="0">
              <a:solidFill>
                <a:srgbClr val="008000"/>
              </a:solidFill>
              <a:latin typeface="Consolas" pitchFamily="49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8</a:t>
            </a:r>
            <a:r>
              <a:rPr lang="ja-JP" altLang="en-US">
                <a:latin typeface="Consolas" pitchFamily="49" charset="0"/>
              </a:rPr>
              <a:t>’</a:t>
            </a:r>
            <a:r>
              <a:rPr lang="en-US" altLang="ja-JP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dirty="0">
                <a:solidFill>
                  <a:srgbClr val="008000"/>
                </a:solidFill>
                <a:latin typeface="Consolas" pitchFamily="49" charset="0"/>
              </a:rPr>
              <a:t>0000_0001</a:t>
            </a:r>
          </a:p>
          <a:p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) Number of bits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Expresses how many bits will be used to store the value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3366FF"/>
                </a:solidFill>
              </a:rPr>
              <a:t>(</a:t>
            </a:r>
            <a:r>
              <a:rPr lang="en-US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dirty="0">
                <a:solidFill>
                  <a:srgbClr val="3366FF"/>
                </a:solidFill>
              </a:rPr>
              <a:t>)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Can be b (binary), h (hexadecimal), d (decimal), o (octal)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8000"/>
                </a:solidFill>
              </a:rPr>
              <a:t>(</a:t>
            </a:r>
            <a:r>
              <a:rPr lang="en-US" dirty="0">
                <a:solidFill>
                  <a:srgbClr val="008000"/>
                </a:solidFill>
                <a:latin typeface="Consolas" pitchFamily="49" charset="0"/>
              </a:rPr>
              <a:t>xx</a:t>
            </a:r>
            <a:r>
              <a:rPr lang="en-US" dirty="0">
                <a:solidFill>
                  <a:srgbClr val="008000"/>
                </a:solidFill>
              </a:rPr>
              <a:t>) Number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The value expressed in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Can also have X (invalid) and Z (floating), as values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Underscore _ can be used to improve readability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66FD2-A62F-4940-B626-A1BD7E154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71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Number Representation in Verilog</a:t>
            </a:r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idx="1"/>
            <p:extLst/>
          </p:nvPr>
        </p:nvGraphicFramePr>
        <p:xfrm>
          <a:off x="228600" y="1495422"/>
          <a:ext cx="8610600" cy="338137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d5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hFA3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1111 1010 0011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b0000_1001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o12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00 001 010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bxX0X1zZ1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XX0X 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‘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0000 .. 0001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0000 0000 0000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AB154-56B0-4004-AEAC-C953B078D8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4168E72-B0B8-4DB0-B1F6-33D60F006772}"/>
              </a:ext>
            </a:extLst>
          </p:cNvPr>
          <p:cNvSpPr/>
          <p:nvPr/>
        </p:nvSpPr>
        <p:spPr>
          <a:xfrm rot="16200000">
            <a:off x="2971800" y="4114800"/>
            <a:ext cx="304800" cy="1371600"/>
          </a:xfrm>
          <a:prstGeom prst="leftBrace">
            <a:avLst>
              <a:gd name="adj1" fmla="val 8333"/>
              <a:gd name="adj2" fmla="val 5071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74D8-82EF-4114-9B7E-EBACF31DEE84}"/>
              </a:ext>
            </a:extLst>
          </p:cNvPr>
          <p:cNvSpPr txBox="1"/>
          <p:nvPr/>
        </p:nvSpPr>
        <p:spPr>
          <a:xfrm>
            <a:off x="2514600" y="499324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 bits (default)</a:t>
            </a:r>
          </a:p>
        </p:txBody>
      </p:sp>
    </p:spTree>
    <p:extLst>
      <p:ext uri="{BB962C8B-B14F-4D97-AF65-F5344CB8AC3E}">
        <p14:creationId xmlns:p14="http://schemas.microsoft.com/office/powerpoint/2010/main" val="357566975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Reminder: Floating Signals (Z)</a:t>
            </a:r>
            <a:endParaRPr lang="de-CH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996011E-FA71-401C-89D8-0F3BF01C669B}"/>
              </a:ext>
            </a:extLst>
          </p:cNvPr>
          <p:cNvSpPr>
            <a:spLocks noGrp="1"/>
          </p:cNvSpPr>
          <p:nvPr/>
        </p:nvSpPr>
        <p:spPr bwMode="auto">
          <a:xfrm>
            <a:off x="623887" y="2490255"/>
            <a:ext cx="7896225" cy="2347117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tristate_buffer(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en,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= en ? a : 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4'bz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B7910-6132-430D-BD69-B96181C61E25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13" y="4953000"/>
            <a:ext cx="5823374" cy="14380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19832F8-8246-4B50-A5E5-D455A3AE4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743F2-EF65-4AC6-A642-F47AF6AF8E2F}"/>
              </a:ext>
            </a:extLst>
          </p:cNvPr>
          <p:cNvSpPr/>
          <p:nvPr/>
        </p:nvSpPr>
        <p:spPr>
          <a:xfrm>
            <a:off x="4038600" y="5999855"/>
            <a:ext cx="1600200" cy="391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F0881FF8-2FCE-4619-B8EB-7720EE2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0177"/>
            <a:ext cx="8610600" cy="1400078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Floating signal: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r>
              <a:rPr lang="en-US"/>
              <a:t>Also known as: </a:t>
            </a:r>
            <a:r>
              <a:rPr lang="en-US">
                <a:solidFill>
                  <a:srgbClr val="0000FF"/>
                </a:solidFill>
              </a:rPr>
              <a:t>high impedance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hi-Z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tri-stated</a:t>
            </a:r>
            <a:r>
              <a:rPr lang="en-US"/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65449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3622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Example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4886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Recall: 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231303852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Truth Table for AND with Z and X</a:t>
            </a: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idx="1"/>
            <p:extLst/>
          </p:nvPr>
        </p:nvGraphicFramePr>
        <p:xfrm>
          <a:off x="1228724" y="1691641"/>
          <a:ext cx="6686551" cy="402716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6634">
                <a:tc rowSpan="2"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AND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A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0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107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B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43BF7-452F-4EEC-8ABB-27BDD49E6E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7472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Happens with HDL Code?</a:t>
            </a:r>
          </a:p>
        </p:txBody>
      </p:sp>
      <p:sp>
        <p:nvSpPr>
          <p:cNvPr id="4608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Synthesis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Modern tools are able to </a:t>
            </a:r>
            <a:r>
              <a:rPr lang="en-US" dirty="0">
                <a:solidFill>
                  <a:srgbClr val="0000FF"/>
                </a:solidFill>
              </a:rPr>
              <a:t>map</a:t>
            </a:r>
            <a:r>
              <a:rPr lang="en-US" dirty="0"/>
              <a:t> </a:t>
            </a:r>
            <a:r>
              <a:rPr lang="en-US" b="1" i="1" dirty="0"/>
              <a:t>synthesizable</a:t>
            </a:r>
            <a:r>
              <a:rPr lang="en-US" dirty="0"/>
              <a:t> </a:t>
            </a:r>
            <a:r>
              <a:rPr lang="en-US" i="1" dirty="0"/>
              <a:t>HDL code</a:t>
            </a:r>
            <a:r>
              <a:rPr lang="en-US" dirty="0"/>
              <a:t> into </a:t>
            </a:r>
            <a:br>
              <a:rPr lang="en-US" dirty="0"/>
            </a:br>
            <a:r>
              <a:rPr lang="en-US" dirty="0"/>
              <a:t>low-level </a:t>
            </a:r>
            <a:r>
              <a:rPr lang="en-US" i="1" dirty="0"/>
              <a:t>cell libraries </a:t>
            </a:r>
            <a:r>
              <a:rPr lang="en-US" i="1" dirty="0">
                <a:sym typeface="Wingdings" pitchFamily="2" charset="2"/>
              </a:rPr>
              <a:t></a:t>
            </a:r>
            <a:r>
              <a:rPr lang="en-US" i="1" dirty="0"/>
              <a:t> netlist describing gates and wires</a:t>
            </a:r>
          </a:p>
          <a:p>
            <a:pPr lvl="1"/>
            <a:r>
              <a:rPr lang="en-US" dirty="0"/>
              <a:t>They can perform many </a:t>
            </a:r>
            <a:r>
              <a:rPr lang="en-US" dirty="0">
                <a:solidFill>
                  <a:srgbClr val="0000FF"/>
                </a:solidFill>
              </a:rPr>
              <a:t>optimizations</a:t>
            </a:r>
          </a:p>
          <a:p>
            <a:pPr lvl="1"/>
            <a:r>
              <a:rPr lang="en-US" dirty="0"/>
              <a:t>… however they </a:t>
            </a:r>
            <a:r>
              <a:rPr lang="en-US" dirty="0">
                <a:solidFill>
                  <a:srgbClr val="FF0000"/>
                </a:solidFill>
              </a:rPr>
              <a:t>can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>
                <a:solidFill>
                  <a:srgbClr val="FF0000"/>
                </a:solidFill>
              </a:rPr>
              <a:t> guarantee </a:t>
            </a:r>
            <a:r>
              <a:rPr lang="en-US" dirty="0"/>
              <a:t>that a solution is optimal</a:t>
            </a:r>
          </a:p>
          <a:p>
            <a:pPr lvl="2"/>
            <a:r>
              <a:rPr lang="en-US" dirty="0"/>
              <a:t>Mainly due to </a:t>
            </a:r>
            <a:r>
              <a:rPr lang="en-US" dirty="0">
                <a:solidFill>
                  <a:srgbClr val="FF0000"/>
                </a:solidFill>
              </a:rPr>
              <a:t>computationally expensive </a:t>
            </a:r>
            <a:r>
              <a:rPr lang="en-US" dirty="0">
                <a:solidFill>
                  <a:srgbClr val="0000FF"/>
                </a:solidFill>
              </a:rPr>
              <a:t>placement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routing</a:t>
            </a:r>
            <a:r>
              <a:rPr lang="en-US" dirty="0"/>
              <a:t> algorithms</a:t>
            </a:r>
          </a:p>
          <a:p>
            <a:pPr lvl="1"/>
            <a:r>
              <a:rPr lang="en-US" dirty="0"/>
              <a:t>Most common way of Digital Design these days</a:t>
            </a:r>
          </a:p>
          <a:p>
            <a:endParaRPr lang="en-US" dirty="0"/>
          </a:p>
          <a:p>
            <a:r>
              <a:rPr lang="en-US" b="1" dirty="0"/>
              <a:t>Simulation</a:t>
            </a:r>
          </a:p>
          <a:p>
            <a:pPr lvl="1"/>
            <a:r>
              <a:rPr lang="en-US" dirty="0"/>
              <a:t>Allows the behavior of the circuit to be </a:t>
            </a:r>
            <a:r>
              <a:rPr lang="en-US" dirty="0">
                <a:solidFill>
                  <a:srgbClr val="0000FF"/>
                </a:solidFill>
              </a:rPr>
              <a:t>verified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without actually manufacturing the circuit</a:t>
            </a:r>
          </a:p>
          <a:p>
            <a:pPr lvl="1"/>
            <a:r>
              <a:rPr lang="en-US" dirty="0"/>
              <a:t>Simulators can work on </a:t>
            </a:r>
            <a:r>
              <a:rPr lang="en-US" i="1" dirty="0"/>
              <a:t>structural</a:t>
            </a:r>
            <a:r>
              <a:rPr lang="en-US" dirty="0"/>
              <a:t> or </a:t>
            </a:r>
            <a:r>
              <a:rPr lang="en-US" i="1" dirty="0"/>
              <a:t>behavioral</a:t>
            </a:r>
            <a:r>
              <a:rPr lang="en-US" dirty="0"/>
              <a:t> HDL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6BD93-7C54-4C0D-890C-1CEEE7CC8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5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 This “example”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5501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Hardware Description Languages &amp; Verilog (Combinational Logic)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9496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Synthesizing the “example”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259E86-F938-4F35-BF85-41496F440DB4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519BF8-908C-4885-97B6-34CF6C61EB89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08BBAD43-C158-4879-8B89-3D7934E673B0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F5435AC-BAE9-495F-9755-6BAAEA7388B2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7EFE4373-2248-4F7C-A41D-A40B2D81F41C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E4987325-8010-4402-8F2B-3283B2A7A80A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FE1E61B-5C7D-4899-A40D-5BE90041FBFC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0E64EF-AD7C-4EB0-BCCB-43E5B3F04EA3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FAE3278-2303-400F-B551-2F9E8BDD775D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0A989D-A345-4190-BA10-2640A600706C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Flowchart: Delay 14">
            <a:extLst>
              <a:ext uri="{FF2B5EF4-FFF2-40B4-BE49-F238E27FC236}">
                <a16:creationId xmlns:a16="http://schemas.microsoft.com/office/drawing/2014/main" id="{57637B3A-2867-4B89-AC4F-22E7EF11245F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813676-1EA5-4DEB-8061-A8E3AE5F53DD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96BFC2-2292-4BB2-A262-087B276A2DE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Flowchart: Delay 17">
            <a:extLst>
              <a:ext uri="{FF2B5EF4-FFF2-40B4-BE49-F238E27FC236}">
                <a16:creationId xmlns:a16="http://schemas.microsoft.com/office/drawing/2014/main" id="{50B08415-7C4A-443B-8E47-BE91524AA869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6AC64A-A88B-422B-BF2E-0DBFC47D4844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61BF0483-B15C-4302-A23F-47BC02E65BFE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9614CC-E155-4E9B-A3DB-22AA65D695F8}"/>
              </a:ext>
            </a:extLst>
          </p:cNvPr>
          <p:cNvCxnSpPr>
            <a:stCxn id="10" idx="3"/>
            <a:endCxn id="13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58A3B2D0-8FE9-46D7-9077-19478BD9B1CC}"/>
              </a:ext>
            </a:extLst>
          </p:cNvPr>
          <p:cNvCxnSpPr>
            <a:stCxn id="11" idx="3"/>
            <a:endCxn id="14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D242484-06D4-49AC-B4D3-7AEA09355621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6370E5F-F47F-4DB3-BDDA-C891EB904A00}"/>
              </a:ext>
            </a:extLst>
          </p:cNvPr>
          <p:cNvCxnSpPr>
            <a:cxnSpLocks/>
            <a:stCxn id="28" idx="0"/>
            <a:endCxn id="17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85E7DF00-AE65-4FBF-B950-37A9B07FBE16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05402B-7B07-4CBF-8F32-91AB3EB5B06D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23135E-29A5-4FC9-880D-AC3F6F7FFC73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77FCEDD-51F1-4D5A-85F9-A8F046A78014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85F5405-03E1-4024-9CA6-BBC4EDA9AD67}"/>
              </a:ext>
            </a:extLst>
          </p:cNvPr>
          <p:cNvCxnSpPr>
            <a:endCxn id="19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6AE982-D5F1-44ED-936D-43D59A167F12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1400653D-D712-45CC-AFA4-985F00CBE648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767CC3-25CB-4AAF-AF55-DBDA04BC7D8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137037-878D-4A55-BA95-3F27CB23DCFA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55B2F-1C56-4C01-A406-52B15828F5A8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36" name="Flowchart: Stored Data 35">
              <a:extLst>
                <a:ext uri="{FF2B5EF4-FFF2-40B4-BE49-F238E27FC236}">
                  <a16:creationId xmlns:a16="http://schemas.microsoft.com/office/drawing/2014/main" id="{8F72F678-F09C-400B-BA5E-4A7EF2021B80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40D83-A22A-4DC4-94EA-4FF9682112A8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F6E33710-CCBC-48CE-B31B-1BA9B51FE98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99E18187-56B5-4A52-8558-9CD75797D414}"/>
              </a:ext>
            </a:extLst>
          </p:cNvPr>
          <p:cNvCxnSpPr>
            <a:stCxn id="15" idx="3"/>
            <a:endCxn id="36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A42F508-A33A-41C5-813F-3B81958AB9BA}"/>
              </a:ext>
            </a:extLst>
          </p:cNvPr>
          <p:cNvCxnSpPr>
            <a:stCxn id="18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ACD4C9-8B87-4866-B38E-969F45A0033C}"/>
              </a:ext>
            </a:extLst>
          </p:cNvPr>
          <p:cNvCxnSpPr>
            <a:cxnSpLocks/>
            <a:stCxn id="36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445AF2A-9DC4-4F1E-94AB-AA6757FB451E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DF5D726-ACA6-40FD-9A01-B7FD5F091060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562961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Simulating the “example”</a:t>
            </a:r>
          </a:p>
        </p:txBody>
      </p:sp>
      <p:pic>
        <p:nvPicPr>
          <p:cNvPr id="49157" name="Picture 7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503313"/>
            <a:ext cx="6946900" cy="240594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7DCF-E9BB-4A0E-9442-11AE09EA6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20C72-9D54-4D3B-B85C-588F194192F9}"/>
              </a:ext>
            </a:extLst>
          </p:cNvPr>
          <p:cNvSpPr/>
          <p:nvPr/>
        </p:nvSpPr>
        <p:spPr>
          <a:xfrm>
            <a:off x="4953000" y="16764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38E60-175B-484C-955F-31EF15AF2C7E}"/>
              </a:ext>
            </a:extLst>
          </p:cNvPr>
          <p:cNvGrpSpPr/>
          <p:nvPr/>
        </p:nvGrpSpPr>
        <p:grpSpPr>
          <a:xfrm>
            <a:off x="6705600" y="6034961"/>
            <a:ext cx="1422400" cy="369332"/>
            <a:chOff x="6019800" y="6233081"/>
            <a:chExt cx="1422400" cy="369332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F2CA6D0-C122-47F3-B67D-6C6FF3CAA32B}"/>
                </a:ext>
              </a:extLst>
            </p:cNvPr>
            <p:cNvCxnSpPr/>
            <p:nvPr/>
          </p:nvCxnSpPr>
          <p:spPr>
            <a:xfrm>
              <a:off x="6019800" y="6248400"/>
              <a:ext cx="1219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AEC27-2A24-4BC4-8969-7D2729DAD871}"/>
                </a:ext>
              </a:extLst>
            </p:cNvPr>
            <p:cNvSpPr txBox="1"/>
            <p:nvPr/>
          </p:nvSpPr>
          <p:spPr>
            <a:xfrm>
              <a:off x="6375400" y="623308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time</a:t>
              </a:r>
            </a:p>
          </p:txBody>
        </p:sp>
      </p:grpSp>
      <p:sp>
        <p:nvSpPr>
          <p:cNvPr id="9" name="Left Brace 8">
            <a:extLst>
              <a:ext uri="{FF2B5EF4-FFF2-40B4-BE49-F238E27FC236}">
                <a16:creationId xmlns:a16="http://schemas.microsoft.com/office/drawing/2014/main" id="{28D9D8EE-6109-4C0A-9537-ABF0C340DBA0}"/>
              </a:ext>
            </a:extLst>
          </p:cNvPr>
          <p:cNvSpPr/>
          <p:nvPr/>
        </p:nvSpPr>
        <p:spPr>
          <a:xfrm>
            <a:off x="785495" y="4419600"/>
            <a:ext cx="128905" cy="1371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A4A19-EE58-4942-874F-FDADC30571C2}"/>
              </a:ext>
            </a:extLst>
          </p:cNvPr>
          <p:cNvSpPr txBox="1"/>
          <p:nvPr/>
        </p:nvSpPr>
        <p:spPr>
          <a:xfrm rot="16200000">
            <a:off x="-8771" y="4920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62CD7-72A7-4456-BE5E-C65AD6EC39F0}"/>
              </a:ext>
            </a:extLst>
          </p:cNvPr>
          <p:cNvSpPr txBox="1"/>
          <p:nvPr/>
        </p:nvSpPr>
        <p:spPr>
          <a:xfrm>
            <a:off x="2454533" y="5943019"/>
            <a:ext cx="415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Waveform Diagram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60C83-2DCD-4A3F-91BF-6E3FE3F8AE06}"/>
              </a:ext>
            </a:extLst>
          </p:cNvPr>
          <p:cNvSpPr txBox="1"/>
          <p:nvPr/>
        </p:nvSpPr>
        <p:spPr>
          <a:xfrm>
            <a:off x="3098800" y="4470122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651BB1-378D-4483-A15E-33A853052AB6}"/>
              </a:ext>
            </a:extLst>
          </p:cNvPr>
          <p:cNvSpPr txBox="1"/>
          <p:nvPr/>
        </p:nvSpPr>
        <p:spPr>
          <a:xfrm>
            <a:off x="3098800" y="48185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57E6CF-AE71-4426-B736-F3CDC4A661D8}"/>
              </a:ext>
            </a:extLst>
          </p:cNvPr>
          <p:cNvSpPr txBox="1"/>
          <p:nvPr/>
        </p:nvSpPr>
        <p:spPr>
          <a:xfrm>
            <a:off x="3098800" y="51741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DFB678-8D1A-4217-AB5A-0490F4FA467F}"/>
              </a:ext>
            </a:extLst>
          </p:cNvPr>
          <p:cNvSpPr txBox="1"/>
          <p:nvPr/>
        </p:nvSpPr>
        <p:spPr>
          <a:xfrm>
            <a:off x="3098800" y="5518757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85AE5-7E4F-4B5C-85B7-63B63CDD9B31}"/>
              </a:ext>
            </a:extLst>
          </p:cNvPr>
          <p:cNvGrpSpPr/>
          <p:nvPr/>
        </p:nvGrpSpPr>
        <p:grpSpPr>
          <a:xfrm>
            <a:off x="2133600" y="1162345"/>
            <a:ext cx="5334000" cy="2053308"/>
            <a:chOff x="1143000" y="2275788"/>
            <a:chExt cx="7076608" cy="29058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B6451-01B9-4DA3-8A08-B84F00C1A61D}"/>
                </a:ext>
              </a:extLst>
            </p:cNvPr>
            <p:cNvSpPr/>
            <p:nvPr/>
          </p:nvSpPr>
          <p:spPr>
            <a:xfrm>
              <a:off x="5181600" y="2667000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BF2307-BFA1-4D3D-9564-6FB010899585}"/>
                </a:ext>
              </a:extLst>
            </p:cNvPr>
            <p:cNvSpPr/>
            <p:nvPr/>
          </p:nvSpPr>
          <p:spPr>
            <a:xfrm>
              <a:off x="5671480" y="3311238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Flowchart: Delay 20">
              <a:extLst>
                <a:ext uri="{FF2B5EF4-FFF2-40B4-BE49-F238E27FC236}">
                  <a16:creationId xmlns:a16="http://schemas.microsoft.com/office/drawing/2014/main" id="{92EE07C8-862E-4503-B5AB-3A8F1437C598}"/>
                </a:ext>
              </a:extLst>
            </p:cNvPr>
            <p:cNvSpPr/>
            <p:nvPr/>
          </p:nvSpPr>
          <p:spPr>
            <a:xfrm>
              <a:off x="3644989" y="2275788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22" name="Arrow: Pentagon 21">
              <a:extLst>
                <a:ext uri="{FF2B5EF4-FFF2-40B4-BE49-F238E27FC236}">
                  <a16:creationId xmlns:a16="http://schemas.microsoft.com/office/drawing/2014/main" id="{27960A42-6FA7-4B00-8936-37931B917773}"/>
                </a:ext>
              </a:extLst>
            </p:cNvPr>
            <p:cNvSpPr/>
            <p:nvPr/>
          </p:nvSpPr>
          <p:spPr>
            <a:xfrm>
              <a:off x="1143000" y="2501613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C8571D2-733F-41C7-9CCB-D9CF49B4A7EB}"/>
                </a:ext>
              </a:extLst>
            </p:cNvPr>
            <p:cNvSpPr/>
            <p:nvPr/>
          </p:nvSpPr>
          <p:spPr>
            <a:xfrm>
              <a:off x="7152808" y="3479499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7B1A8BCD-EFA9-453A-BB6A-F56449138CBB}"/>
                </a:ext>
              </a:extLst>
            </p:cNvPr>
            <p:cNvSpPr/>
            <p:nvPr/>
          </p:nvSpPr>
          <p:spPr>
            <a:xfrm>
              <a:off x="1143000" y="3685684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CC33EB47-E252-4E77-BBC3-66F90B884C32}"/>
                </a:ext>
              </a:extLst>
            </p:cNvPr>
            <p:cNvSpPr/>
            <p:nvPr/>
          </p:nvSpPr>
          <p:spPr>
            <a:xfrm>
              <a:off x="1143000" y="4800600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1B0E23A-A605-4032-985A-D4D24005BDEF}"/>
                </a:ext>
              </a:extLst>
            </p:cNvPr>
            <p:cNvSpPr/>
            <p:nvPr/>
          </p:nvSpPr>
          <p:spPr>
            <a:xfrm>
              <a:off x="3461680" y="229674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D7ED0A7-2D3D-4253-9614-DAB7FAA54F79}"/>
                </a:ext>
              </a:extLst>
            </p:cNvPr>
            <p:cNvSpPr/>
            <p:nvPr/>
          </p:nvSpPr>
          <p:spPr>
            <a:xfrm>
              <a:off x="3458299" y="255876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302AA49-0DAA-438F-B60B-B52971E60556}"/>
                </a:ext>
              </a:extLst>
            </p:cNvPr>
            <p:cNvSpPr/>
            <p:nvPr/>
          </p:nvSpPr>
          <p:spPr>
            <a:xfrm>
              <a:off x="3458299" y="278823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9" name="Flowchart: Delay 28">
              <a:extLst>
                <a:ext uri="{FF2B5EF4-FFF2-40B4-BE49-F238E27FC236}">
                  <a16:creationId xmlns:a16="http://schemas.microsoft.com/office/drawing/2014/main" id="{FE0C57D1-DF78-4B66-A61E-BA096D5E6875}"/>
                </a:ext>
              </a:extLst>
            </p:cNvPr>
            <p:cNvSpPr/>
            <p:nvPr/>
          </p:nvSpPr>
          <p:spPr>
            <a:xfrm>
              <a:off x="3675469" y="3339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7361B7-DAB5-4F07-9531-402AAC188E57}"/>
                </a:ext>
              </a:extLst>
            </p:cNvPr>
            <p:cNvSpPr/>
            <p:nvPr/>
          </p:nvSpPr>
          <p:spPr>
            <a:xfrm>
              <a:off x="3488779" y="3622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B68375-4AEC-4FAC-A5DA-3D2F005938A7}"/>
                </a:ext>
              </a:extLst>
            </p:cNvPr>
            <p:cNvSpPr/>
            <p:nvPr/>
          </p:nvSpPr>
          <p:spPr>
            <a:xfrm>
              <a:off x="3488779" y="385225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2" name="Flowchart: Delay 31">
              <a:extLst>
                <a:ext uri="{FF2B5EF4-FFF2-40B4-BE49-F238E27FC236}">
                  <a16:creationId xmlns:a16="http://schemas.microsoft.com/office/drawing/2014/main" id="{05451BCF-96AF-4BB0-8665-B480BF39EB20}"/>
                </a:ext>
              </a:extLst>
            </p:cNvPr>
            <p:cNvSpPr/>
            <p:nvPr/>
          </p:nvSpPr>
          <p:spPr>
            <a:xfrm>
              <a:off x="3675469" y="4482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E0807D-F2F2-4D69-B995-24EBA3E3587B}"/>
                </a:ext>
              </a:extLst>
            </p:cNvPr>
            <p:cNvSpPr/>
            <p:nvPr/>
          </p:nvSpPr>
          <p:spPr>
            <a:xfrm>
              <a:off x="3488779" y="4765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0457EFB-4E4E-4AC3-98A5-9EBC2FCFC586}"/>
                </a:ext>
              </a:extLst>
            </p:cNvPr>
            <p:cNvCxnSpPr>
              <a:cxnSpLocks/>
              <a:stCxn id="22" idx="3"/>
              <a:endCxn id="26" idx="2"/>
            </p:cNvCxnSpPr>
            <p:nvPr/>
          </p:nvCxnSpPr>
          <p:spPr>
            <a:xfrm flipV="1">
              <a:off x="2209800" y="2372943"/>
              <a:ext cx="1251880" cy="319170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110D1D1E-1834-42CD-BB46-DB23F96FAC60}"/>
                </a:ext>
              </a:extLst>
            </p:cNvPr>
            <p:cNvCxnSpPr>
              <a:stCxn id="24" idx="3"/>
              <a:endCxn id="27" idx="2"/>
            </p:cNvCxnSpPr>
            <p:nvPr/>
          </p:nvCxnSpPr>
          <p:spPr>
            <a:xfrm flipV="1">
              <a:off x="2209800" y="2634963"/>
              <a:ext cx="1248499" cy="1241221"/>
            </a:xfrm>
            <a:prstGeom prst="bentConnector3">
              <a:avLst>
                <a:gd name="adj1" fmla="val 5854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56C465C7-E153-4559-9B66-919DAE39D18D}"/>
                </a:ext>
              </a:extLst>
            </p:cNvPr>
            <p:cNvCxnSpPr>
              <a:stCxn id="25" idx="3"/>
              <a:endCxn id="28" idx="2"/>
            </p:cNvCxnSpPr>
            <p:nvPr/>
          </p:nvCxnSpPr>
          <p:spPr>
            <a:xfrm flipV="1">
              <a:off x="2209800" y="2864433"/>
              <a:ext cx="1248499" cy="2126667"/>
            </a:xfrm>
            <a:prstGeom prst="bentConnector3">
              <a:avLst>
                <a:gd name="adj1" fmla="val 6505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E056EFF6-E23B-412A-BE27-7E4CF70E4D50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80" y="2692113"/>
              <a:ext cx="1177290" cy="788017"/>
            </a:xfrm>
            <a:prstGeom prst="bentConnector3">
              <a:avLst>
                <a:gd name="adj1" fmla="val 132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3ED16732-637F-4B96-88DA-5DDE60193237}"/>
                </a:ext>
              </a:extLst>
            </p:cNvPr>
            <p:cNvCxnSpPr>
              <a:cxnSpLocks/>
              <a:stCxn id="41" idx="0"/>
              <a:endCxn id="31" idx="2"/>
            </p:cNvCxnSpPr>
            <p:nvPr/>
          </p:nvCxnSpPr>
          <p:spPr>
            <a:xfrm rot="5400000" flipH="1" flipV="1">
              <a:off x="2617260" y="4087077"/>
              <a:ext cx="1030138" cy="712900"/>
            </a:xfrm>
            <a:prstGeom prst="bentConnector2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67ED24-4346-4489-BA13-B9FC3614DE6E}"/>
                </a:ext>
              </a:extLst>
            </p:cNvPr>
            <p:cNvSpPr/>
            <p:nvPr/>
          </p:nvSpPr>
          <p:spPr>
            <a:xfrm>
              <a:off x="2443648" y="2661189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F1CA91-21F1-4967-BF9B-F3B68A5671E6}"/>
                </a:ext>
              </a:extLst>
            </p:cNvPr>
            <p:cNvSpPr/>
            <p:nvPr/>
          </p:nvSpPr>
          <p:spPr>
            <a:xfrm>
              <a:off x="289322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DDC33-D3C8-4121-B8F1-DFA2801B5819}"/>
                </a:ext>
              </a:extLst>
            </p:cNvPr>
            <p:cNvSpPr/>
            <p:nvPr/>
          </p:nvSpPr>
          <p:spPr>
            <a:xfrm>
              <a:off x="2740827" y="4958596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674865AD-D9EC-4E99-B790-A815525EA28B}"/>
                </a:ext>
              </a:extLst>
            </p:cNvPr>
            <p:cNvCxnSpPr/>
            <p:nvPr/>
          </p:nvCxnSpPr>
          <p:spPr>
            <a:xfrm rot="16200000" flipH="1">
              <a:off x="2558384" y="3545226"/>
              <a:ext cx="1155083" cy="1024890"/>
            </a:xfrm>
            <a:prstGeom prst="bentConnector3">
              <a:avLst>
                <a:gd name="adj1" fmla="val 10013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6A0E4C66-5037-46FB-B00B-BE5B51083305}"/>
                </a:ext>
              </a:extLst>
            </p:cNvPr>
            <p:cNvCxnSpPr>
              <a:endCxn id="33" idx="2"/>
            </p:cNvCxnSpPr>
            <p:nvPr/>
          </p:nvCxnSpPr>
          <p:spPr>
            <a:xfrm>
              <a:off x="2426970" y="3872600"/>
              <a:ext cx="1061809" cy="969388"/>
            </a:xfrm>
            <a:prstGeom prst="bentConnector3">
              <a:avLst>
                <a:gd name="adj1" fmla="val 12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B78160F-C8DF-419A-B6E0-D7ECC18B0D43}"/>
                </a:ext>
              </a:extLst>
            </p:cNvPr>
            <p:cNvCxnSpPr/>
            <p:nvPr/>
          </p:nvCxnSpPr>
          <p:spPr>
            <a:xfrm>
              <a:off x="2498552" y="4991100"/>
              <a:ext cx="1142627" cy="76200"/>
            </a:xfrm>
            <a:prstGeom prst="bentConnector3">
              <a:avLst>
                <a:gd name="adj1" fmla="val -15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6A4DC4B-26F8-4163-A7CD-5B82057E3757}"/>
                </a:ext>
              </a:extLst>
            </p:cNvPr>
            <p:cNvSpPr/>
            <p:nvPr/>
          </p:nvSpPr>
          <p:spPr>
            <a:xfrm>
              <a:off x="240554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6DB9FC1-306A-47DF-BAC1-460C0C1DB317}"/>
                </a:ext>
              </a:extLst>
            </p:cNvPr>
            <p:cNvSpPr/>
            <p:nvPr/>
          </p:nvSpPr>
          <p:spPr>
            <a:xfrm>
              <a:off x="2463500" y="4962830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F0710F1-FD54-45F4-B0CD-196854D04F4C}"/>
                </a:ext>
              </a:extLst>
            </p:cNvPr>
            <p:cNvSpPr/>
            <p:nvPr/>
          </p:nvSpPr>
          <p:spPr>
            <a:xfrm>
              <a:off x="2588428" y="3439385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7CF0ADB-DD23-4687-BCCD-CD948A311E1C}"/>
                </a:ext>
              </a:extLst>
            </p:cNvPr>
            <p:cNvGrpSpPr/>
            <p:nvPr/>
          </p:nvGrpSpPr>
          <p:grpSpPr>
            <a:xfrm>
              <a:off x="5542367" y="3237706"/>
              <a:ext cx="1066800" cy="874208"/>
              <a:chOff x="5052487" y="3211069"/>
              <a:chExt cx="1066800" cy="874208"/>
            </a:xfrm>
          </p:grpSpPr>
          <p:sp>
            <p:nvSpPr>
              <p:cNvPr id="49" name="Flowchart: Stored Data 48">
                <a:extLst>
                  <a:ext uri="{FF2B5EF4-FFF2-40B4-BE49-F238E27FC236}">
                    <a16:creationId xmlns:a16="http://schemas.microsoft.com/office/drawing/2014/main" id="{5F5B12BE-3A0F-41CD-B60A-CA565548F3C0}"/>
                  </a:ext>
                </a:extLst>
              </p:cNvPr>
              <p:cNvSpPr/>
              <p:nvPr/>
            </p:nvSpPr>
            <p:spPr>
              <a:xfrm rot="10800000">
                <a:off x="5052487" y="3211069"/>
                <a:ext cx="1066800" cy="874208"/>
              </a:xfrm>
              <a:prstGeom prst="flowChartOnlineStorag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6AC0E2F-0167-4DE0-9283-DD15212C9388}"/>
                  </a:ext>
                </a:extLst>
              </p:cNvPr>
              <p:cNvSpPr txBox="1"/>
              <p:nvPr/>
            </p:nvSpPr>
            <p:spPr>
              <a:xfrm>
                <a:off x="5334000" y="3464442"/>
                <a:ext cx="685800" cy="47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anose="020B0600070205080204" pitchFamily="34" charset="-128"/>
                    <a:cs typeface="+mn-cs"/>
                  </a:rPr>
                  <a:t>OR</a:t>
                </a:r>
              </a:p>
            </p:txBody>
          </p:sp>
        </p:grp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4ABA34CC-065B-4960-AA5E-2F6561580A70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4464083" y="2611736"/>
              <a:ext cx="1207397" cy="896664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D6253DA8-1E59-4161-88B8-43437E8BEAC3}"/>
                </a:ext>
              </a:extLst>
            </p:cNvPr>
            <p:cNvCxnSpPr>
              <a:stCxn id="29" idx="3"/>
              <a:endCxn id="49" idx="3"/>
            </p:cNvCxnSpPr>
            <p:nvPr/>
          </p:nvCxnSpPr>
          <p:spPr>
            <a:xfrm flipV="1">
              <a:off x="4494563" y="3674810"/>
              <a:ext cx="1225604" cy="951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or: Elbow 52">
              <a:extLst>
                <a:ext uri="{FF2B5EF4-FFF2-40B4-BE49-F238E27FC236}">
                  <a16:creationId xmlns:a16="http://schemas.microsoft.com/office/drawing/2014/main" id="{F4529A67-F4D6-408C-83FC-7DD6ACCA950F}"/>
                </a:ext>
              </a:extLst>
            </p:cNvPr>
            <p:cNvCxnSpPr>
              <a:stCxn id="32" idx="3"/>
            </p:cNvCxnSpPr>
            <p:nvPr/>
          </p:nvCxnSpPr>
          <p:spPr>
            <a:xfrm flipV="1">
              <a:off x="4494563" y="3940652"/>
              <a:ext cx="1176917" cy="878109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D0E196-5F24-46F6-A7E8-1938ACE86D8F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>
              <a:off x="6609167" y="3674810"/>
              <a:ext cx="537626" cy="15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154BD6-680D-4B4B-9494-C912FDCB6F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4362" y="3685684"/>
              <a:ext cx="480838" cy="133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0110574-B1D6-4F55-AF8C-19253028D3F1}"/>
                </a:ext>
              </a:extLst>
            </p:cNvPr>
            <p:cNvSpPr/>
            <p:nvPr/>
          </p:nvSpPr>
          <p:spPr>
            <a:xfrm>
              <a:off x="2986303" y="3656627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0650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We Have Seen So Far</a:t>
            </a:r>
          </a:p>
        </p:txBody>
      </p:sp>
      <p:sp>
        <p:nvSpPr>
          <p:cNvPr id="68610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Describing structural hierarchy with Verilog</a:t>
            </a:r>
          </a:p>
          <a:p>
            <a:pPr lvl="1"/>
            <a:r>
              <a:rPr lang="en-US"/>
              <a:t>Instantiate modules in an other module</a:t>
            </a:r>
          </a:p>
          <a:p>
            <a:r>
              <a:rPr lang="en-US" b="1"/>
              <a:t>Describing functionality using behavioral modeling</a:t>
            </a:r>
            <a:endParaRPr lang="en-US"/>
          </a:p>
          <a:p>
            <a:endParaRPr lang="en-US" b="1"/>
          </a:p>
          <a:p>
            <a:r>
              <a:rPr lang="en-US" b="1"/>
              <a:t>Writing simple logic equations</a:t>
            </a:r>
          </a:p>
          <a:p>
            <a:pPr lvl="1"/>
            <a:r>
              <a:rPr lang="en-US"/>
              <a:t>We can write AND, OR, XOR, … </a:t>
            </a:r>
          </a:p>
          <a:p>
            <a:r>
              <a:rPr lang="en-US" b="1"/>
              <a:t>Multiplexer functionality</a:t>
            </a:r>
          </a:p>
          <a:p>
            <a:pPr lvl="1"/>
            <a:r>
              <a:rPr lang="en-US"/>
              <a:t>If … then … else</a:t>
            </a:r>
          </a:p>
          <a:p>
            <a:endParaRPr lang="en-US" b="1"/>
          </a:p>
          <a:p>
            <a:r>
              <a:rPr lang="en-US" b="1"/>
              <a:t>We can describe constants</a:t>
            </a:r>
            <a:endParaRPr lang="en-US"/>
          </a:p>
          <a:p>
            <a:endParaRPr lang="en-US" b="1"/>
          </a:p>
          <a:p>
            <a:r>
              <a:rPr lang="en-US" b="1"/>
              <a:t>But there is more...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F446-CB7C-44F6-81F2-8971D60F4D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70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8070-834D-4E01-A93C-9779DCD0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/>
              <a:t>More Verilog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D860-B718-4C69-81DB-1886F3F7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530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We can write Verilog code in </a:t>
            </a:r>
            <a:r>
              <a:rPr lang="en-US" dirty="0">
                <a:solidFill>
                  <a:srgbClr val="0000FF"/>
                </a:solidFill>
              </a:rPr>
              <a:t>many different ways</a:t>
            </a:r>
          </a:p>
          <a:p>
            <a:endParaRPr lang="en-US" dirty="0"/>
          </a:p>
          <a:p>
            <a:r>
              <a:rPr lang="en-US" dirty="0"/>
              <a:t>Let’s see how we can express the same functionality by developing Verilog code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low-level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Poor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More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optimization</a:t>
            </a:r>
            <a:r>
              <a:rPr lang="en-US" dirty="0"/>
              <a:t> opportunities (especially for low-level tools)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a higher-level of abstraction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Better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Limited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optimization </a:t>
            </a:r>
            <a:r>
              <a:rPr lang="en-US" dirty="0"/>
              <a:t>opportunities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CE856-C337-454D-95B5-C98E837955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8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Comparing Two Numbers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78F38-956D-4FF1-BCE2-00E9A07B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Defining your own gates as new modules</a:t>
            </a:r>
          </a:p>
          <a:p>
            <a:endParaRPr lang="en-US" b="1" dirty="0"/>
          </a:p>
          <a:p>
            <a:r>
              <a:rPr lang="en-US" dirty="0"/>
              <a:t>We will use our gates to show the different ways of implementing </a:t>
            </a:r>
            <a:r>
              <a:rPr lang="en-US" dirty="0">
                <a:solidFill>
                  <a:srgbClr val="0000FF"/>
                </a:solidFill>
              </a:rPr>
              <a:t>a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4-bit comparator (equality checker)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A7BB2E69-5C0F-49A2-80E7-84AF0D3FE64A}"/>
              </a:ext>
            </a:extLst>
          </p:cNvPr>
          <p:cNvSpPr>
            <a:spLocks noGrp="1"/>
          </p:cNvSpPr>
          <p:nvPr/>
        </p:nvSpPr>
        <p:spPr bwMode="auto">
          <a:xfrm>
            <a:off x="592783" y="3733800"/>
            <a:ext cx="3870325" cy="1676401"/>
          </a:xfrm>
          <a:prstGeom prst="rect">
            <a:avLst/>
          </a:prstGeom>
          <a:solidFill>
            <a:srgbClr val="F6F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~(A ^ B);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//not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E9C0B4-228E-4AE2-8124-C59306152397}"/>
              </a:ext>
            </a:extLst>
          </p:cNvPr>
          <p:cNvSpPr>
            <a:spLocks noGrp="1"/>
          </p:cNvSpPr>
          <p:nvPr/>
        </p:nvSpPr>
        <p:spPr bwMode="auto">
          <a:xfrm>
            <a:off x="4767908" y="3733800"/>
            <a:ext cx="3870325" cy="16764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A &amp; B;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29CB36-9832-402E-AFA4-92F87B7E130D}"/>
              </a:ext>
            </a:extLst>
          </p:cNvPr>
          <p:cNvSpPr>
            <a:spLocks noGrp="1"/>
          </p:cNvSpPr>
          <p:nvPr/>
        </p:nvSpPr>
        <p:spPr bwMode="auto">
          <a:xfrm>
            <a:off x="494269" y="3276601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XNOR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3E91AF-DBAD-4319-BD30-5BAFFF36A779}"/>
              </a:ext>
            </a:extLst>
          </p:cNvPr>
          <p:cNvSpPr>
            <a:spLocks noGrp="1"/>
          </p:cNvSpPr>
          <p:nvPr/>
        </p:nvSpPr>
        <p:spPr bwMode="auto">
          <a:xfrm>
            <a:off x="4662510" y="32766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AND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2A8CC44-36EC-482A-86A5-61ACE86BE5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955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Gate-Level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216C2-19E9-4E60-BC8B-F38947079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C1234CF4-294A-4FF1-A1EA-FD69E98E64D5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haha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(.A(c0), .B(c1), .Z(c01)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hoho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(.A(c2), .B(c3), .Z(c23)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bubu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(.A(c01), .B(c23), .Z(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1A499E-929C-4052-B36F-1A64C6F234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5378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Using 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ECB2-60E6-45A4-871A-630CB464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8A278B62-50B8-45FF-8697-EB226C04C292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6F9A22E-53A5-4D3E-91FA-F1AD1DAF6C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955899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Eliminating Intermediate Signals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B0B23-B001-48D5-A974-89C10B22D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6AA393FF-A1A5-4E24-B239-966AD49D0F6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B12149B-B42E-44A6-BD4C-FAA095F2E7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8888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Multi-Bit Signals (Bus)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0166D-0B85-4A2C-BC04-DE25B65BF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41986BDB-89D7-483E-AB4B-700610BDEC9A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C982886-007C-47B1-9A18-8A1015453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97755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2B0D-B1A0-4DDE-82C1-EEE8E6B0B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07EEE274-693B-457A-8AB2-20E2FC02BEF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D7A8A0-D409-43A4-B2C9-BAA5A3C25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2532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2555-2A70-4E34-9FBF-DCB7AEB6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2017: Intel </a:t>
            </a:r>
            <a:r>
              <a:rPr lang="en-US" err="1"/>
              <a:t>Kaby</a:t>
            </a:r>
            <a:r>
              <a:rPr lang="en-US"/>
              <a:t> Lake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2C06D-3AF6-450C-988B-002D7453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E03FE-5E55-46FA-B192-390C1371D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64-bit processor…">
            <a:extLst>
              <a:ext uri="{FF2B5EF4-FFF2-40B4-BE49-F238E27FC236}">
                <a16:creationId xmlns:a16="http://schemas.microsoft.com/office/drawing/2014/main" id="{8A3EBD13-1CFA-4C65-B49E-0B87BD498CA5}"/>
              </a:ext>
            </a:extLst>
          </p:cNvPr>
          <p:cNvSpPr txBox="1">
            <a:spLocks noGrp="1"/>
          </p:cNvSpPr>
          <p:nvPr/>
        </p:nvSpPr>
        <p:spPr>
          <a:xfrm>
            <a:off x="5551884" y="1066800"/>
            <a:ext cx="3200956" cy="579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261936" marR="39686" indent="-260350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  <a:lvl2pPr marL="495300" marR="39686" indent="-24130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80000"/>
              <a:buFontTx/>
              <a:buChar char="-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2pPr>
            <a:lvl3pPr marL="749300" marR="39686" indent="-24130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Char char="✦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3pPr>
            <a:lvl4pPr marL="984250" marR="39686" indent="-2222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4pPr>
            <a:lvl5pPr marL="1212850" marR="39686" indent="-1968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10000"/>
              <a:buFontTx/>
              <a:buChar char="‣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5pPr>
            <a:lvl6pPr marL="1532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6pPr>
            <a:lvl7pPr marL="1786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7pPr>
            <a:lvl8pPr marL="2040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8pPr>
            <a:lvl9pPr marL="2294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64-bit processor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4 cores, 8 threads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14-19 stage pipeline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3.9 GHz clock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1.75B transistors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In ~47 years, about 1,000,000-fold growth in transistor count and performance! 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018938-480B-497A-90BA-115B1CDD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160" y="1629824"/>
            <a:ext cx="5080001" cy="3399376"/>
          </a:xfrm>
          <a:prstGeom prst="rect">
            <a:avLst/>
          </a:prstGeom>
          <a:ln w="25400"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1FDD00-9D57-4816-B463-7FE46E92EE9E}"/>
              </a:ext>
            </a:extLst>
          </p:cNvPr>
          <p:cNvSpPr txBox="1"/>
          <p:nvPr/>
        </p:nvSpPr>
        <p:spPr>
          <a:xfrm>
            <a:off x="385524" y="5029200"/>
            <a:ext cx="5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https://en.wikichip.org/wiki/intel/microarchitectures/kaby_lake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731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200"/>
              <a:t>Highest Abstraction Level: Comparing Two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D029-F529-43E0-B1A7-A61EC660B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925E8DF8-E4AF-41D5-94BC-B762E26CB8B1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==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0;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really short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00797E5-F43E-4287-ABC0-B210040BD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489042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19B28-47CB-480D-A680-778D2866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More Reusable Verilog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43CD1-E318-48B9-8875-373C6A568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have a module that can compare two 4-bit numbers</a:t>
            </a:r>
          </a:p>
          <a:p>
            <a:endParaRPr lang="en-US"/>
          </a:p>
          <a:p>
            <a:r>
              <a:rPr lang="en-US"/>
              <a:t>What if in the overall design we need to compare:</a:t>
            </a:r>
          </a:p>
          <a:p>
            <a:pPr lvl="1"/>
            <a:r>
              <a:rPr lang="en-US" b="1"/>
              <a:t>5</a:t>
            </a:r>
            <a:r>
              <a:rPr lang="en-US"/>
              <a:t>-bit numbers?</a:t>
            </a:r>
          </a:p>
          <a:p>
            <a:pPr lvl="1"/>
            <a:r>
              <a:rPr lang="en-US" b="1"/>
              <a:t>6</a:t>
            </a:r>
            <a:r>
              <a:rPr lang="en-US"/>
              <a:t>-bit numbers?</a:t>
            </a:r>
          </a:p>
          <a:p>
            <a:pPr lvl="1"/>
            <a:r>
              <a:rPr lang="en-US"/>
              <a:t>…</a:t>
            </a:r>
          </a:p>
          <a:p>
            <a:pPr lvl="1"/>
            <a:r>
              <a:rPr lang="en-US" b="1"/>
              <a:t>N</a:t>
            </a:r>
            <a:r>
              <a:rPr lang="en-US"/>
              <a:t>-bit numbers?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Writing code for each case looks tedious</a:t>
            </a:r>
          </a:p>
          <a:p>
            <a:endParaRPr lang="en-US"/>
          </a:p>
          <a:p>
            <a:r>
              <a:rPr lang="en-US"/>
              <a:t>What could be a better way?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3C1A-1D22-43F9-A415-FBDE9F905F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8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Parameterized Modules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1725" y="5334000"/>
            <a:ext cx="7896225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We can set the parameters to different values </a:t>
            </a:r>
          </a:p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when instantiating the module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4EC30-6FF5-4115-96AF-6AE40D7337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2562225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name and default value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955516-D2E4-4C43-9A12-3B017157D3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D13A442-0CFF-4879-A879-E6A468DFA975}"/>
              </a:ext>
            </a:extLst>
          </p:cNvPr>
          <p:cNvSpPr txBox="1">
            <a:spLocks/>
          </p:cNvSpPr>
          <p:nvPr/>
        </p:nvSpPr>
        <p:spPr bwMode="auto">
          <a:xfrm>
            <a:off x="531725" y="1524000"/>
            <a:ext cx="7896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Verilog, we can define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module parameters</a:t>
            </a:r>
          </a:p>
        </p:txBody>
      </p:sp>
    </p:spTree>
    <p:extLst>
      <p:ext uri="{BB962C8B-B14F-4D97-AF65-F5344CB8AC3E}">
        <p14:creationId xmlns:p14="http://schemas.microsoft.com/office/powerpoint/2010/main" val="1623531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Instantiating Parameterized Modules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631AF-A9F7-4093-BDA6-90C16FFF33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3495675"/>
            <a:ext cx="7896225" cy="27527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the parameter is not given, the default (8) is assumed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The same module with 12-bit bus width: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#(12)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 more verbose version: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#(.width(12))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(.d0(d0), .d1(d1),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            .s(s), .out(out));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FA464B-E3C1-4601-8A7D-5C59629B2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" y="990600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mux2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// name and default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d0, d1,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516910C-E097-402B-BE7F-941E58D968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4B364E-987A-4BBA-8D37-A5D29F4A75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3511393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14A8A8-54C5-4731-A6FB-BECE757AC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4267200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1A6D31-F057-43B7-A3B8-4B0BA91376B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1" y="5215243"/>
            <a:ext cx="7675902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BEST Way of Writing Verilog</a:t>
            </a:r>
          </a:p>
        </p:txBody>
      </p:sp>
      <p:sp>
        <p:nvSpPr>
          <p:cNvPr id="880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Quite simply </a:t>
            </a:r>
            <a:r>
              <a:rPr lang="en-US" b="1">
                <a:solidFill>
                  <a:srgbClr val="C00000"/>
                </a:solidFill>
              </a:rPr>
              <a:t>IT DOES NOT EXIST!</a:t>
            </a:r>
            <a:endParaRPr lang="en-US">
              <a:solidFill>
                <a:srgbClr val="C00000"/>
              </a:solidFill>
            </a:endParaRPr>
          </a:p>
          <a:p>
            <a:endParaRPr lang="en-US"/>
          </a:p>
          <a:p>
            <a:r>
              <a:rPr lang="en-US"/>
              <a:t>Code should be easy to understand</a:t>
            </a:r>
          </a:p>
          <a:p>
            <a:pPr lvl="1"/>
            <a:r>
              <a:rPr lang="en-US"/>
              <a:t>Sometimes longer code is easier to comprehend</a:t>
            </a:r>
          </a:p>
          <a:p>
            <a:endParaRPr lang="en-US"/>
          </a:p>
          <a:p>
            <a:r>
              <a:rPr lang="en-US"/>
              <a:t>Hierarchy is very useful</a:t>
            </a:r>
          </a:p>
          <a:p>
            <a:pPr lvl="1"/>
            <a:r>
              <a:rPr lang="en-US"/>
              <a:t>In the previous example it did not look like that, but for larger designs it is indispensable</a:t>
            </a:r>
          </a:p>
          <a:p>
            <a:endParaRPr lang="en-US"/>
          </a:p>
          <a:p>
            <a:r>
              <a:rPr lang="en-US"/>
              <a:t>Try to stay closer to hardware</a:t>
            </a:r>
          </a:p>
          <a:p>
            <a:pPr lvl="1"/>
            <a:r>
              <a:rPr lang="en-US"/>
              <a:t>After all the goal is to design hardware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B56CF-D45F-4C48-9524-2BF515F77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483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Timing?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12176D-5DB6-4C9E-A96D-F16EBC52C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It is possible to define </a:t>
            </a:r>
            <a:r>
              <a:rPr lang="en-US" i="1"/>
              <a:t>timing relations </a:t>
            </a:r>
            <a:r>
              <a:rPr lang="en-US"/>
              <a:t>in Verilog.</a:t>
            </a:r>
            <a:r>
              <a:rPr lang="en-US" b="1"/>
              <a:t> BUT:</a:t>
            </a:r>
          </a:p>
          <a:p>
            <a:pPr lvl="1"/>
            <a:r>
              <a:rPr lang="en-US"/>
              <a:t>These are </a:t>
            </a:r>
            <a:r>
              <a:rPr lang="en-US" b="1" i="1">
                <a:solidFill>
                  <a:srgbClr val="FF0000"/>
                </a:solidFill>
              </a:rPr>
              <a:t>ONLY</a:t>
            </a:r>
            <a:r>
              <a:rPr lang="en-US"/>
              <a:t> for </a:t>
            </a:r>
            <a:r>
              <a:rPr lang="en-US">
                <a:solidFill>
                  <a:srgbClr val="0000FF"/>
                </a:solidFill>
              </a:rPr>
              <a:t>simulation</a:t>
            </a:r>
          </a:p>
          <a:p>
            <a:pPr lvl="1"/>
            <a:r>
              <a:rPr lang="en-US"/>
              <a:t>They </a:t>
            </a:r>
            <a:r>
              <a:rPr lang="en-US" b="1" i="1">
                <a:solidFill>
                  <a:srgbClr val="FF0000"/>
                </a:solidFill>
              </a:rPr>
              <a:t>CAN NOT</a:t>
            </a:r>
            <a:r>
              <a:rPr lang="en-US" b="1" i="1">
                <a:solidFill>
                  <a:schemeClr val="accent1">
                    <a:lumMod val="75000"/>
                    <a:lumOff val="25000"/>
                  </a:schemeClr>
                </a:solidFill>
              </a:rPr>
              <a:t>  </a:t>
            </a:r>
            <a:r>
              <a:rPr lang="en-US"/>
              <a:t>be synthesized</a:t>
            </a:r>
          </a:p>
          <a:p>
            <a:pPr lvl="1"/>
            <a:r>
              <a:rPr lang="en-US"/>
              <a:t>They are used for </a:t>
            </a:r>
            <a:r>
              <a:rPr lang="en-US" i="1"/>
              <a:t>modeling delays </a:t>
            </a:r>
            <a:r>
              <a:rPr lang="en-US"/>
              <a:t>in a circuit</a:t>
            </a:r>
            <a:endParaRPr lang="de-CH"/>
          </a:p>
          <a:p>
            <a:endParaRPr lang="en-US"/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16DD0D50-5374-4067-8F38-AF4DDE15E0D8}"/>
              </a:ext>
            </a:extLst>
          </p:cNvPr>
          <p:cNvSpPr>
            <a:spLocks noGrp="1"/>
          </p:cNvSpPr>
          <p:nvPr/>
        </p:nvSpPr>
        <p:spPr bwMode="auto">
          <a:xfrm>
            <a:off x="623887" y="2971800"/>
            <a:ext cx="7896225" cy="22860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‘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timescale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1ns/1ps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simple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z1, z2);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#5 z1 = ~a;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inverted output after 5ns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#9 z2 = a;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output after 9ns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C37B3F0-1560-480F-ACCD-791D7A270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A5564E-084E-4EE6-B3CA-29134648E9CB}"/>
              </a:ext>
            </a:extLst>
          </p:cNvPr>
          <p:cNvSpPr txBox="1"/>
          <p:nvPr/>
        </p:nvSpPr>
        <p:spPr>
          <a:xfrm>
            <a:off x="1143000" y="55626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More to come later today!</a:t>
            </a:r>
          </a:p>
        </p:txBody>
      </p:sp>
    </p:spTree>
    <p:extLst>
      <p:ext uri="{BB962C8B-B14F-4D97-AF65-F5344CB8AC3E}">
        <p14:creationId xmlns:p14="http://schemas.microsoft.com/office/powerpoint/2010/main" val="3178912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Practices</a:t>
            </a:r>
          </a:p>
        </p:txBody>
      </p:sp>
      <p:sp>
        <p:nvSpPr>
          <p:cNvPr id="368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Develop/use a </a:t>
            </a:r>
            <a:r>
              <a:rPr lang="en-US" dirty="0">
                <a:solidFill>
                  <a:srgbClr val="00B050"/>
                </a:solidFill>
              </a:rPr>
              <a:t>consistent</a:t>
            </a:r>
            <a:r>
              <a:rPr lang="en-US" dirty="0"/>
              <a:t> naming style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0B050"/>
                </a:solidFill>
              </a:rPr>
              <a:t>MSB to LSB ordering</a:t>
            </a:r>
            <a:r>
              <a:rPr lang="en-US" dirty="0"/>
              <a:t> for buses</a:t>
            </a:r>
          </a:p>
          <a:p>
            <a:pPr lvl="1"/>
            <a:r>
              <a:rPr lang="en-US" dirty="0"/>
              <a:t>Use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a[31:0]</a:t>
            </a:r>
            <a:r>
              <a:rPr lang="ja-JP" altLang="en-US" dirty="0">
                <a:latin typeface="Consolas" pitchFamily="49" charset="0"/>
              </a:rPr>
              <a:t>”</a:t>
            </a:r>
            <a:r>
              <a:rPr lang="en-US" altLang="ja-JP" dirty="0"/>
              <a:t>, </a:t>
            </a:r>
            <a:r>
              <a:rPr lang="en-US" altLang="ja-JP" b="1" dirty="0"/>
              <a:t>not</a:t>
            </a:r>
            <a:r>
              <a:rPr lang="en-US" altLang="ja-JP" dirty="0"/>
              <a:t>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a[0:31]</a:t>
            </a:r>
            <a:r>
              <a:rPr lang="ja-JP" altLang="en-US" dirty="0">
                <a:latin typeface="Consolas" pitchFamily="49" charset="0"/>
              </a:rPr>
              <a:t>”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Define </a:t>
            </a:r>
            <a:r>
              <a:rPr lang="en-US" dirty="0">
                <a:solidFill>
                  <a:srgbClr val="00B050"/>
                </a:solidFill>
              </a:rPr>
              <a:t>one module per file</a:t>
            </a:r>
          </a:p>
          <a:p>
            <a:pPr lvl="1"/>
            <a:r>
              <a:rPr lang="en-US" dirty="0"/>
              <a:t>Makes managing your design hierarchy easier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a file name that equals module name</a:t>
            </a:r>
          </a:p>
          <a:p>
            <a:pPr lvl="1"/>
            <a:r>
              <a:rPr lang="en-US" dirty="0"/>
              <a:t>e.g., module </a:t>
            </a:r>
            <a:r>
              <a:rPr lang="en-US" dirty="0" err="1">
                <a:solidFill>
                  <a:srgbClr val="0000FF"/>
                </a:solidFill>
              </a:rPr>
              <a:t>TryThis</a:t>
            </a:r>
            <a:r>
              <a:rPr lang="en-US" dirty="0"/>
              <a:t> is defined in a file called </a:t>
            </a:r>
            <a:r>
              <a:rPr lang="en-US" dirty="0" err="1">
                <a:solidFill>
                  <a:srgbClr val="0000FF"/>
                </a:solidFill>
              </a:rPr>
              <a:t>TryThis.v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/>
              <a:t>Always keep in mind that </a:t>
            </a:r>
            <a:r>
              <a:rPr lang="en-US" dirty="0">
                <a:solidFill>
                  <a:srgbClr val="00B050"/>
                </a:solidFill>
              </a:rPr>
              <a:t>Verilog describes hardware</a:t>
            </a:r>
          </a:p>
          <a:p>
            <a:pPr>
              <a:buFont typeface="Wingdings" pitchFamily="2" charset="2"/>
              <a:buNone/>
            </a:pPr>
            <a:endParaRPr lang="en-US" sz="2000" dirty="0">
              <a:latin typeface="Consolas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A359D-AAD0-4053-8D8F-B0143E5C9C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30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Summary (HDL for Combinational Logic)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95800"/>
          </a:xfrm>
        </p:spPr>
        <p:txBody>
          <a:bodyPr/>
          <a:lstStyle/>
          <a:p>
            <a:r>
              <a:rPr lang="en-US"/>
              <a:t>We have seen an overview of Verilog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Discussed structural and behavioral modeling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Showed combinational logic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6D183-FD10-435D-BE9A-4DD339F46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369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Implementing Sequential Logic Using Verilog</a:t>
            </a:r>
            <a:endParaRPr lang="de-CH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826502-D9BD-40F3-AF67-572E611CD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837503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Combinational + Memory = Sequential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Slide Number Placeholder 1">
            <a:extLst>
              <a:ext uri="{FF2B5EF4-FFF2-40B4-BE49-F238E27FC236}">
                <a16:creationId xmlns:a16="http://schemas.microsoft.com/office/drawing/2014/main" id="{F503B314-F7B5-4864-9622-426897DB73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2B41EE-38B6-49C3-9B11-373937D6BCEE}"/>
              </a:ext>
            </a:extLst>
          </p:cNvPr>
          <p:cNvGrpSpPr/>
          <p:nvPr/>
        </p:nvGrpSpPr>
        <p:grpSpPr>
          <a:xfrm>
            <a:off x="1692000" y="1371600"/>
            <a:ext cx="5867400" cy="4536000"/>
            <a:chOff x="1692000" y="1656000"/>
            <a:chExt cx="5867400" cy="4536000"/>
          </a:xfrm>
        </p:grpSpPr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0D2A259F-440A-4F40-9E82-F0A4C8AE008B}"/>
                </a:ext>
              </a:extLst>
            </p:cNvPr>
            <p:cNvSpPr/>
            <p:nvPr/>
          </p:nvSpPr>
          <p:spPr bwMode="auto">
            <a:xfrm>
              <a:off x="1692000" y="1656000"/>
              <a:ext cx="5867400" cy="4536000"/>
            </a:xfrm>
            <a:prstGeom prst="roundRect">
              <a:avLst/>
            </a:prstGeom>
            <a:solidFill>
              <a:srgbClr val="DEE9F6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75BE3DE-DAB0-420E-8B62-70B504EEA7E0}"/>
                </a:ext>
              </a:extLst>
            </p:cNvPr>
            <p:cNvSpPr txBox="1"/>
            <p:nvPr/>
          </p:nvSpPr>
          <p:spPr>
            <a:xfrm>
              <a:off x="2428490" y="1762006"/>
              <a:ext cx="445371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Sequential Circuit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D62B55-5ABA-4F26-A692-3A728B68D81F}"/>
              </a:ext>
            </a:extLst>
          </p:cNvPr>
          <p:cNvGrpSpPr/>
          <p:nvPr/>
        </p:nvGrpSpPr>
        <p:grpSpPr>
          <a:xfrm>
            <a:off x="502624" y="1904999"/>
            <a:ext cx="8052086" cy="1544401"/>
            <a:chOff x="502624" y="2189399"/>
            <a:chExt cx="8052086" cy="1544401"/>
          </a:xfrm>
        </p:grpSpPr>
        <p:sp>
          <p:nvSpPr>
            <p:cNvPr id="33" name="Rounded Rectangle 8">
              <a:extLst>
                <a:ext uri="{FF2B5EF4-FFF2-40B4-BE49-F238E27FC236}">
                  <a16:creationId xmlns:a16="http://schemas.microsoft.com/office/drawing/2014/main" id="{1D590DB1-1E3B-4F6F-B36A-84E59034DCD2}"/>
                </a:ext>
              </a:extLst>
            </p:cNvPr>
            <p:cNvSpPr/>
            <p:nvPr/>
          </p:nvSpPr>
          <p:spPr bwMode="auto">
            <a:xfrm>
              <a:off x="3250468" y="2462688"/>
              <a:ext cx="2769332" cy="1271112"/>
            </a:xfrm>
            <a:prstGeom prst="roundRect">
              <a:avLst/>
            </a:prstGeom>
            <a:solidFill>
              <a:srgbClr val="F8F0BD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Combinational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Circuit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9685B4E-2529-4531-84E8-91DC6E5FD623}"/>
                </a:ext>
              </a:extLst>
            </p:cNvPr>
            <p:cNvCxnSpPr/>
            <p:nvPr/>
          </p:nvCxnSpPr>
          <p:spPr bwMode="auto">
            <a:xfrm>
              <a:off x="12192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7928CF0-F599-41E8-83FA-ED1EEBA922CF}"/>
                </a:ext>
              </a:extLst>
            </p:cNvPr>
            <p:cNvCxnSpPr/>
            <p:nvPr/>
          </p:nvCxnSpPr>
          <p:spPr bwMode="auto">
            <a:xfrm>
              <a:off x="12192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597A508-18B1-4021-9BC9-B3E662E3888A}"/>
                </a:ext>
              </a:extLst>
            </p:cNvPr>
            <p:cNvCxnSpPr/>
            <p:nvPr/>
          </p:nvCxnSpPr>
          <p:spPr bwMode="auto">
            <a:xfrm>
              <a:off x="60198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7BBCCEB2-71FB-433F-94B9-AD2EC6B0A775}"/>
                </a:ext>
              </a:extLst>
            </p:cNvPr>
            <p:cNvCxnSpPr/>
            <p:nvPr/>
          </p:nvCxnSpPr>
          <p:spPr bwMode="auto">
            <a:xfrm>
              <a:off x="60198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628172-3844-4617-97CD-1673EE63A4B7}"/>
                </a:ext>
              </a:extLst>
            </p:cNvPr>
            <p:cNvSpPr txBox="1"/>
            <p:nvPr/>
          </p:nvSpPr>
          <p:spPr>
            <a:xfrm rot="16200000">
              <a:off x="192734" y="2595890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inputs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EFF956-6F2A-4650-AD2D-6B0A6F54E61C}"/>
                </a:ext>
              </a:extLst>
            </p:cNvPr>
            <p:cNvSpPr txBox="1"/>
            <p:nvPr/>
          </p:nvSpPr>
          <p:spPr>
            <a:xfrm rot="16200000">
              <a:off x="7601930" y="2618959"/>
              <a:ext cx="1382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outputs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1FF66FB-950B-4EF7-A507-0DD330EF019E}"/>
              </a:ext>
            </a:extLst>
          </p:cNvPr>
          <p:cNvGrpSpPr/>
          <p:nvPr/>
        </p:nvGrpSpPr>
        <p:grpSpPr>
          <a:xfrm>
            <a:off x="2362200" y="3125551"/>
            <a:ext cx="4501258" cy="2457449"/>
            <a:chOff x="2362200" y="3409951"/>
            <a:chExt cx="4501258" cy="245744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0FFE25-363E-43BA-A472-FC89ECC481CA}"/>
                </a:ext>
              </a:extLst>
            </p:cNvPr>
            <p:cNvSpPr/>
            <p:nvPr/>
          </p:nvSpPr>
          <p:spPr bwMode="auto">
            <a:xfrm>
              <a:off x="3976696" y="4114800"/>
              <a:ext cx="1357303" cy="1752600"/>
            </a:xfrm>
            <a:prstGeom prst="rect">
              <a:avLst/>
            </a:prstGeom>
            <a:solidFill>
              <a:srgbClr val="C9DFC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Storage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Element</a:t>
              </a:r>
            </a:p>
          </p:txBody>
        </p:sp>
        <p:cxnSp>
          <p:nvCxnSpPr>
            <p:cNvPr id="42" name="Elbow Connector 17">
              <a:extLst>
                <a:ext uri="{FF2B5EF4-FFF2-40B4-BE49-F238E27FC236}">
                  <a16:creationId xmlns:a16="http://schemas.microsoft.com/office/drawing/2014/main" id="{AD4A1F07-BE37-4128-A0E9-3CFA2806E040}"/>
                </a:ext>
              </a:extLst>
            </p:cNvPr>
            <p:cNvCxnSpPr/>
            <p:nvPr/>
          </p:nvCxnSpPr>
          <p:spPr bwMode="auto">
            <a:xfrm rot="5400000">
              <a:off x="5253733" y="3495675"/>
              <a:ext cx="1695449" cy="1524001"/>
            </a:xfrm>
            <a:prstGeom prst="bentConnector2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3" name="Elbow Connector 18">
              <a:extLst>
                <a:ext uri="{FF2B5EF4-FFF2-40B4-BE49-F238E27FC236}">
                  <a16:creationId xmlns:a16="http://schemas.microsoft.com/office/drawing/2014/main" id="{B25CD7FF-7ED3-41CD-8139-51E29C47F70E}"/>
                </a:ext>
              </a:extLst>
            </p:cNvPr>
            <p:cNvCxnSpPr/>
            <p:nvPr/>
          </p:nvCxnSpPr>
          <p:spPr bwMode="auto">
            <a:xfrm rot="5400000" flipH="1" flipV="1">
              <a:off x="1968134" y="3823066"/>
              <a:ext cx="1676400" cy="888268"/>
            </a:xfrm>
            <a:prstGeom prst="bentConnector3">
              <a:avLst>
                <a:gd name="adj1" fmla="val 99936"/>
              </a:avLst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E30053E-88B1-4C49-BB40-BE395C5C76CE}"/>
                </a:ext>
              </a:extLst>
            </p:cNvPr>
            <p:cNvCxnSpPr/>
            <p:nvPr/>
          </p:nvCxnSpPr>
          <p:spPr bwMode="auto">
            <a:xfrm>
              <a:off x="2362200" y="5105400"/>
              <a:ext cx="161449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428B82F-326C-44B9-9CD7-597735DC8B1D}"/>
                </a:ext>
              </a:extLst>
            </p:cNvPr>
            <p:cNvCxnSpPr/>
            <p:nvPr/>
          </p:nvCxnSpPr>
          <p:spPr bwMode="auto">
            <a:xfrm>
              <a:off x="6019800" y="3409951"/>
              <a:ext cx="8382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62533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4262-E75D-4B2E-9709-49F93A9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Deal with This Complexity?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BA04B-FF30-44AA-B391-2E9636859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53025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</a:rPr>
              <a:t>Hardware Description Languages!</a:t>
            </a:r>
          </a:p>
          <a:p>
            <a:endParaRPr lang="en-US" sz="1400"/>
          </a:p>
          <a:p>
            <a:r>
              <a:rPr lang="en-US"/>
              <a:t>A fact of life in computer engineering</a:t>
            </a:r>
          </a:p>
          <a:p>
            <a:pPr lvl="1"/>
            <a:r>
              <a:rPr lang="en-US"/>
              <a:t>Need to be able to </a:t>
            </a:r>
            <a:r>
              <a:rPr lang="en-US">
                <a:solidFill>
                  <a:srgbClr val="0000FF"/>
                </a:solidFill>
              </a:rPr>
              <a:t>specify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complex designs </a:t>
            </a:r>
          </a:p>
          <a:p>
            <a:pPr lvl="2"/>
            <a:r>
              <a:rPr lang="en-US"/>
              <a:t>communicate with others in your design group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simulate</a:t>
            </a:r>
            <a:r>
              <a:rPr lang="en-US"/>
              <a:t> their behavior </a:t>
            </a:r>
          </a:p>
          <a:p>
            <a:pPr lvl="2"/>
            <a:r>
              <a:rPr lang="en-US" i="1"/>
              <a:t>yes, it’s what I want to build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synthesize</a:t>
            </a:r>
            <a:r>
              <a:rPr lang="en-US"/>
              <a:t> (automatically design) portions of it</a:t>
            </a:r>
          </a:p>
          <a:p>
            <a:pPr lvl="2"/>
            <a:r>
              <a:rPr lang="en-US"/>
              <a:t>have an error-free path to implementation</a:t>
            </a:r>
          </a:p>
          <a:p>
            <a:endParaRPr lang="en-US" sz="1400"/>
          </a:p>
          <a:p>
            <a:r>
              <a:rPr lang="en-US"/>
              <a:t>Hardware Description Languages</a:t>
            </a:r>
          </a:p>
          <a:p>
            <a:pPr lvl="1"/>
            <a:r>
              <a:rPr lang="en-US"/>
              <a:t>Many similarly featured </a:t>
            </a:r>
            <a:r>
              <a:rPr lang="en-US">
                <a:solidFill>
                  <a:srgbClr val="0000FF"/>
                </a:solidFill>
              </a:rPr>
              <a:t>HDLs</a:t>
            </a:r>
            <a:r>
              <a:rPr lang="en-US"/>
              <a:t> (e.g., </a:t>
            </a:r>
            <a:r>
              <a:rPr lang="en-US" b="1"/>
              <a:t>Verilog</a:t>
            </a:r>
            <a:r>
              <a:rPr lang="en-US"/>
              <a:t>, VHDL, ...)</a:t>
            </a:r>
          </a:p>
          <a:p>
            <a:pPr lvl="2"/>
            <a:r>
              <a:rPr lang="en-US"/>
              <a:t>if you learn one, it is </a:t>
            </a:r>
            <a:r>
              <a:rPr lang="en-US">
                <a:solidFill>
                  <a:srgbClr val="00B050"/>
                </a:solidFill>
              </a:rPr>
              <a:t>not hard to learn </a:t>
            </a:r>
            <a:r>
              <a:rPr lang="en-US"/>
              <a:t>another</a:t>
            </a:r>
          </a:p>
          <a:p>
            <a:pPr lvl="2"/>
            <a:r>
              <a:rPr lang="en-US"/>
              <a:t>mapping between languages is typically </a:t>
            </a:r>
            <a:r>
              <a:rPr lang="en-US">
                <a:solidFill>
                  <a:srgbClr val="00B050"/>
                </a:solidFill>
              </a:rPr>
              <a:t>mechanical</a:t>
            </a:r>
            <a:r>
              <a:rPr lang="en-US"/>
              <a:t>, especially for the commonly used subset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F999D-FE8B-453F-9258-AE6EC6D442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6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Sequential Logic in Verilog</a:t>
            </a:r>
          </a:p>
        </p:txBody>
      </p:sp>
      <p:sp>
        <p:nvSpPr>
          <p:cNvPr id="35844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Define blocks that have memory</a:t>
            </a:r>
          </a:p>
          <a:p>
            <a:pPr lvl="1" eaLnBrk="1" hangingPunct="1"/>
            <a:r>
              <a:rPr lang="en-US" i="1" dirty="0"/>
              <a:t>Flip-Flops</a:t>
            </a:r>
            <a:r>
              <a:rPr lang="en-US" dirty="0"/>
              <a:t>, </a:t>
            </a:r>
            <a:r>
              <a:rPr lang="en-US" i="1" dirty="0"/>
              <a:t>Latches</a:t>
            </a:r>
            <a:r>
              <a:rPr lang="en-US" dirty="0"/>
              <a:t>, </a:t>
            </a:r>
            <a:r>
              <a:rPr lang="en-US" i="1" dirty="0"/>
              <a:t>Finite State Machines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>
                <a:solidFill>
                  <a:srgbClr val="0000FF"/>
                </a:solidFill>
              </a:rPr>
              <a:t>Sequential Logic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state transition is triggered by a “CLOCK” signal  </a:t>
            </a:r>
          </a:p>
          <a:p>
            <a:pPr lvl="1" eaLnBrk="1" hangingPunct="1"/>
            <a:r>
              <a:rPr lang="en-US" dirty="0"/>
              <a:t>Latches are sensitive to level of the signal</a:t>
            </a:r>
          </a:p>
          <a:p>
            <a:pPr lvl="1" eaLnBrk="1" hangingPunct="1"/>
            <a:r>
              <a:rPr lang="en-US" dirty="0"/>
              <a:t>Flip-flops are sensitive to the transitioning of signal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Combinational constructs are </a:t>
            </a:r>
            <a:r>
              <a:rPr lang="en-US" b="1" dirty="0"/>
              <a:t>not</a:t>
            </a:r>
            <a:r>
              <a:rPr lang="en-US" dirty="0"/>
              <a:t> sufficient</a:t>
            </a:r>
          </a:p>
          <a:p>
            <a:pPr lvl="1" eaLnBrk="1" hangingPunct="1"/>
            <a:r>
              <a:rPr lang="en-US" dirty="0"/>
              <a:t>We need </a:t>
            </a:r>
            <a:r>
              <a:rPr lang="en-US" b="1" dirty="0"/>
              <a:t>new constructs</a:t>
            </a:r>
            <a:r>
              <a:rPr lang="en-US" dirty="0"/>
              <a:t>:</a:t>
            </a:r>
          </a:p>
          <a:p>
            <a:pPr lvl="2" eaLnBrk="1" hangingPunct="1"/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always</a:t>
            </a:r>
          </a:p>
          <a:p>
            <a:pPr lvl="2" eaLnBrk="1" hangingPunct="1"/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posedge</a:t>
            </a:r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/</a:t>
            </a:r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negedge</a:t>
            </a:r>
            <a:endParaRPr lang="en-US" b="1" dirty="0">
              <a:solidFill>
                <a:srgbClr val="0432FF"/>
              </a:solidFill>
              <a:latin typeface="Consolas" pitchFamily="49" charset="0"/>
            </a:endParaRP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AF78808-55CC-4648-A5C5-5064E9B48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219200"/>
            <a:ext cx="830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823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1971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The “always” Block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047876"/>
            <a:ext cx="7896225" cy="13811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2400" b="1">
                <a:latin typeface="Consolas" panose="020B0609020204030204" pitchFamily="49" charset="0"/>
              </a:rPr>
              <a:t>always</a:t>
            </a:r>
            <a:r>
              <a:rPr lang="de-CH" sz="2400">
                <a:latin typeface="Consolas" panose="020B0609020204030204" pitchFamily="49" charset="0"/>
              </a:rPr>
              <a:t> @ (sensitivity list)</a:t>
            </a:r>
          </a:p>
          <a:p>
            <a:pPr marL="0" indent="0">
              <a:buNone/>
            </a:pPr>
            <a:r>
              <a:rPr lang="de-CH" sz="2400">
                <a:latin typeface="Consolas" panose="020B0609020204030204" pitchFamily="49" charset="0"/>
              </a:rPr>
              <a:t>	statement;</a:t>
            </a:r>
          </a:p>
          <a:p>
            <a:endParaRPr lang="de-CH" sz="2400" dirty="0">
              <a:latin typeface="Consolas" panose="020B0609020204030204" pitchFamily="49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071097-4750-4C1B-97B0-0B654BA3058E}"/>
              </a:ext>
            </a:extLst>
          </p:cNvPr>
          <p:cNvSpPr txBox="1">
            <a:spLocks/>
          </p:cNvSpPr>
          <p:nvPr/>
        </p:nvSpPr>
        <p:spPr bwMode="auto">
          <a:xfrm>
            <a:off x="477998" y="3654426"/>
            <a:ext cx="7896225" cy="190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Whenever the event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sensitivity list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occurs,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 statement is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executed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08013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19200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CDA93D96-9CBB-4407-8F0F-B632CB8FC596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defines a rising edge (transition from 0 to 1).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Statement executed when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Once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rises: the value 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copied to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83008A-4BCE-436D-95CA-9D34A14213AD}"/>
              </a:ext>
            </a:extLst>
          </p:cNvPr>
          <p:cNvSpPr/>
          <p:nvPr/>
        </p:nvSpPr>
        <p:spPr bwMode="auto">
          <a:xfrm>
            <a:off x="457200" y="2438400"/>
            <a:ext cx="36576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186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statement is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used within an always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describes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non-blocking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assignment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We will see the difference between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blocking assignment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and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non-blocking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assignment soon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A8942CB-56EE-4813-B097-DE0E296CAC18}"/>
              </a:ext>
            </a:extLst>
          </p:cNvPr>
          <p:cNvSpPr/>
          <p:nvPr/>
        </p:nvSpPr>
        <p:spPr bwMode="auto">
          <a:xfrm>
            <a:off x="533400" y="2743200"/>
            <a:ext cx="22860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518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Assigned variables need to be declared 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name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does not necessarily mean that the value is a register (It could be, but it does not have to be)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will see examples later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75469A5-4795-4229-B37E-30DFFA73B234}"/>
              </a:ext>
            </a:extLst>
          </p:cNvPr>
          <p:cNvSpPr/>
          <p:nvPr/>
        </p:nvSpPr>
        <p:spPr bwMode="auto">
          <a:xfrm>
            <a:off x="1835343" y="1780593"/>
            <a:ext cx="2270126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0927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CC468-2407-4CE2-A2D3-CCD4DF399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and Synchronous Reset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A3302-7ABA-463D-A057-CAB78707B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Reset</a:t>
            </a:r>
            <a:r>
              <a:rPr lang="en-US" dirty="0"/>
              <a:t> signals are used to </a:t>
            </a:r>
            <a:r>
              <a:rPr lang="en-US" dirty="0">
                <a:solidFill>
                  <a:srgbClr val="0000FF"/>
                </a:solidFill>
              </a:rPr>
              <a:t>initialize</a:t>
            </a:r>
            <a:r>
              <a:rPr lang="en-US" dirty="0"/>
              <a:t> the hardware to a known state</a:t>
            </a:r>
          </a:p>
          <a:p>
            <a:pPr lvl="1"/>
            <a:r>
              <a:rPr lang="en-US" dirty="0"/>
              <a:t>Usually activated </a:t>
            </a:r>
            <a:r>
              <a:rPr lang="en-US" dirty="0">
                <a:solidFill>
                  <a:srgbClr val="00B050"/>
                </a:solidFill>
              </a:rPr>
              <a:t>at system start </a:t>
            </a:r>
            <a:r>
              <a:rPr lang="en-US" dirty="0"/>
              <a:t>(on power up)</a:t>
            </a:r>
          </a:p>
          <a:p>
            <a:pPr lvl="1"/>
            <a:endParaRPr lang="en-US" sz="1200" dirty="0"/>
          </a:p>
          <a:p>
            <a:r>
              <a:rPr lang="en-US" b="1" dirty="0"/>
              <a:t>Asynchronous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00FF"/>
                </a:solidFill>
              </a:rPr>
              <a:t>independent</a:t>
            </a:r>
            <a:r>
              <a:rPr lang="en-US" dirty="0"/>
              <a:t> of the clock</a:t>
            </a:r>
          </a:p>
          <a:p>
            <a:pPr lvl="1"/>
            <a:r>
              <a:rPr lang="en-US" dirty="0"/>
              <a:t>Reset gets the highest priority</a:t>
            </a:r>
          </a:p>
          <a:p>
            <a:pPr lvl="1"/>
            <a:r>
              <a:rPr lang="en-US" dirty="0"/>
              <a:t>Sensitive to </a:t>
            </a:r>
            <a:r>
              <a:rPr lang="en-US" dirty="0">
                <a:solidFill>
                  <a:srgbClr val="FF0000"/>
                </a:solidFill>
              </a:rPr>
              <a:t>glitches</a:t>
            </a:r>
            <a:r>
              <a:rPr lang="en-US" dirty="0"/>
              <a:t>, may have </a:t>
            </a:r>
            <a:r>
              <a:rPr lang="en-US" dirty="0">
                <a:solidFill>
                  <a:srgbClr val="FF0000"/>
                </a:solidFill>
              </a:rPr>
              <a:t>metastability</a:t>
            </a:r>
            <a:r>
              <a:rPr lang="en-US" dirty="0"/>
              <a:t> issues</a:t>
            </a:r>
          </a:p>
          <a:p>
            <a:pPr lvl="2"/>
            <a:r>
              <a:rPr lang="en-US" dirty="0"/>
              <a:t>Will be discussed in Lecture 8</a:t>
            </a:r>
          </a:p>
          <a:p>
            <a:pPr lvl="2"/>
            <a:endParaRPr lang="en-US" sz="1200" dirty="0"/>
          </a:p>
          <a:p>
            <a:r>
              <a:rPr lang="en-US" b="1" dirty="0"/>
              <a:t>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B050"/>
                </a:solidFill>
              </a:rPr>
              <a:t>with respect to the clock</a:t>
            </a:r>
          </a:p>
          <a:p>
            <a:pPr lvl="1"/>
            <a:r>
              <a:rPr lang="en-US" dirty="0"/>
              <a:t>The reset </a:t>
            </a:r>
            <a:r>
              <a:rPr lang="en-US" dirty="0">
                <a:solidFill>
                  <a:srgbClr val="FF0000"/>
                </a:solidFill>
              </a:rPr>
              <a:t>should be active long enough </a:t>
            </a:r>
            <a:r>
              <a:rPr lang="en-US" dirty="0"/>
              <a:t>to get sampled at the clock edge</a:t>
            </a:r>
          </a:p>
          <a:p>
            <a:pPr lvl="1"/>
            <a:r>
              <a:rPr lang="en-US" dirty="0"/>
              <a:t>Results in </a:t>
            </a:r>
            <a:r>
              <a:rPr lang="en-US" dirty="0">
                <a:solidFill>
                  <a:srgbClr val="00B050"/>
                </a:solidFill>
              </a:rPr>
              <a:t>completely synchronous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E023-EFF8-4EAF-8322-1057FB376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6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example: two events can trigger the process: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rising edge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clk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falling edge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2BDBD3-086E-45CE-9446-8B674156017E}"/>
              </a:ext>
            </a:extLst>
          </p:cNvPr>
          <p:cNvSpPr/>
          <p:nvPr/>
        </p:nvSpPr>
        <p:spPr bwMode="auto">
          <a:xfrm>
            <a:off x="1695062" y="2544146"/>
            <a:ext cx="40386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906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For longer statements,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begin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pair can be used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To improve readability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 this example, it was not necessary, but it is a good idea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67F3F4-B0A6-4DB7-9200-2697B318EC52}"/>
              </a:ext>
            </a:extLst>
          </p:cNvPr>
          <p:cNvSpPr/>
          <p:nvPr/>
        </p:nvSpPr>
        <p:spPr bwMode="auto">
          <a:xfrm>
            <a:off x="883303" y="2925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0EEE1BF-5DFB-4AB5-8C88-B8691A93AFDA}"/>
              </a:ext>
            </a:extLst>
          </p:cNvPr>
          <p:cNvSpPr/>
          <p:nvPr/>
        </p:nvSpPr>
        <p:spPr bwMode="auto">
          <a:xfrm>
            <a:off x="883303" y="3687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420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First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checked: 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0,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set to 0.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asynchronous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reset as the reset can happen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independently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clock (on the negative edge of reset signal)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there is no reset, then regular assignment takes effect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33C4BA-8A87-40FC-A793-8F636A4B61EC}"/>
              </a:ext>
            </a:extLst>
          </p:cNvPr>
          <p:cNvSpPr/>
          <p:nvPr/>
        </p:nvSpPr>
        <p:spPr bwMode="auto">
          <a:xfrm>
            <a:off x="1208317" y="3170855"/>
            <a:ext cx="36576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993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</a:t>
            </a:r>
            <a:r>
              <a:rPr lang="en-US" b="1" dirty="0"/>
              <a:t>Synchronous</a:t>
            </a:r>
            <a:r>
              <a:rPr lang="en-US" dirty="0"/>
              <a:t>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flop_sr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Clr>
                <a:srgbClr val="CC9900"/>
              </a:buClr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process is sensitive to </a:t>
            </a:r>
            <a:r>
              <a:rPr lang="en-US" dirty="0">
                <a:solidFill>
                  <a:srgbClr val="000000"/>
                </a:solidFill>
              </a:rPr>
              <a:t>only clock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happens only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the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clock rises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. This is a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synchronous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9DCF997-0152-4343-97D3-BEE6A89C0EEE}"/>
              </a:ext>
            </a:extLst>
          </p:cNvPr>
          <p:cNvSpPr/>
          <p:nvPr/>
        </p:nvSpPr>
        <p:spPr bwMode="auto">
          <a:xfrm>
            <a:off x="1808586" y="2533262"/>
            <a:ext cx="19812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327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48239" y="152400"/>
            <a:ext cx="8329782" cy="762000"/>
          </a:xfrm>
        </p:spPr>
        <p:txBody>
          <a:bodyPr/>
          <a:lstStyle/>
          <a:p>
            <a:r>
              <a:rPr lang="en-US"/>
              <a:t>Hardware Description Languages</a:t>
            </a:r>
            <a:endParaRPr lang="en-GB"/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C00000"/>
                </a:solidFill>
              </a:rPr>
              <a:t>Two well-known hardware description languages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Verilog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1984 by Gateway Design Automation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(1364) in 1995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US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VHDL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/>
              <a:t>(VHSIC Hardware Description Language)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1981 by the US Department of Defense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(1076) in 1987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Europe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In this course we will use Verilog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9B27-682C-4554-A04A-9B2B1F078E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48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Enable and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37729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flop_en_ar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  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AND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767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 flip-flop with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enable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Note that the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signal is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in the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sensitivity list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gets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only when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rising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663B0FF-2EAB-4552-B952-9BE47B21DFFD}"/>
              </a:ext>
            </a:extLst>
          </p:cNvPr>
          <p:cNvSpPr/>
          <p:nvPr/>
        </p:nvSpPr>
        <p:spPr bwMode="auto">
          <a:xfrm>
            <a:off x="1286069" y="3676262"/>
            <a:ext cx="2286000" cy="4572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385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Latch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264" y="1991178"/>
            <a:ext cx="7896225" cy="2862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latch (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d)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q &lt;= d;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latch is transparent when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clock is 1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696014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Sequential Statements So Far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839200" cy="5193723"/>
          </a:xfrm>
        </p:spPr>
        <p:txBody>
          <a:bodyPr/>
          <a:lstStyle/>
          <a:p>
            <a:r>
              <a:rPr lang="en-US" dirty="0"/>
              <a:t>Sequential statements are within an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/>
              <a:t> block</a:t>
            </a:r>
          </a:p>
          <a:p>
            <a:endParaRPr lang="en-US" dirty="0"/>
          </a:p>
          <a:p>
            <a:r>
              <a:rPr lang="en-US" dirty="0"/>
              <a:t>The sequential block is triggered with a change in the </a:t>
            </a:r>
            <a:r>
              <a:rPr lang="en-US" dirty="0">
                <a:solidFill>
                  <a:srgbClr val="0432FF"/>
                </a:solidFill>
              </a:rPr>
              <a:t>sensitivity list</a:t>
            </a:r>
          </a:p>
          <a:p>
            <a:endParaRPr lang="en-US" dirty="0"/>
          </a:p>
          <a:p>
            <a:r>
              <a:rPr lang="en-US" dirty="0"/>
              <a:t>Signals assigned within an </a:t>
            </a:r>
            <a:r>
              <a:rPr lang="en-US" b="1" dirty="0"/>
              <a:t>always</a:t>
            </a:r>
            <a:r>
              <a:rPr lang="en-US" dirty="0"/>
              <a:t> must be declared as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reg</a:t>
            </a:r>
            <a:endParaRPr lang="en-US" dirty="0">
              <a:solidFill>
                <a:srgbClr val="0432FF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/>
          </a:p>
          <a:p>
            <a:r>
              <a:rPr lang="en-US" dirty="0"/>
              <a:t>We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 for (non-blocking) assignments and do not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>
                <a:solidFill>
                  <a:srgbClr val="0432FF"/>
                </a:solidFill>
              </a:rPr>
              <a:t> </a:t>
            </a:r>
            <a:r>
              <a:rPr lang="en-US" dirty="0"/>
              <a:t>within the always block.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35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Basics of </a:t>
            </a:r>
            <a:r>
              <a:rPr lang="en-US" b="1" dirty="0"/>
              <a:t>always</a:t>
            </a:r>
            <a:r>
              <a:rPr lang="en-US" dirty="0"/>
              <a:t> Blocks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6800"/>
            <a:ext cx="7896225" cy="4386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example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normal;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standard wire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special;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assigned in always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special &lt;= d;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first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normal = ~ special;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simple assignment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q &lt;= normal; 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second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eaLnBrk="1" hangingPunct="1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228600" y="5486400"/>
            <a:ext cx="8610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You can have as many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blocks as needed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E14C49-342F-4124-A94B-FFF382AD8692}"/>
              </a:ext>
            </a:extLst>
          </p:cNvPr>
          <p:cNvSpPr/>
          <p:nvPr/>
        </p:nvSpPr>
        <p:spPr bwMode="auto">
          <a:xfrm>
            <a:off x="730903" y="30086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990A45-3684-4B12-8C47-44DCFFB78BD2}"/>
              </a:ext>
            </a:extLst>
          </p:cNvPr>
          <p:cNvSpPr/>
          <p:nvPr/>
        </p:nvSpPr>
        <p:spPr bwMode="auto">
          <a:xfrm>
            <a:off x="730903" y="43040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C4780680-A440-465D-A574-6D7C68177D51}"/>
              </a:ext>
            </a:extLst>
          </p:cNvPr>
          <p:cNvSpPr txBox="1">
            <a:spLocks/>
          </p:cNvSpPr>
          <p:nvPr/>
        </p:nvSpPr>
        <p:spPr bwMode="auto">
          <a:xfrm>
            <a:off x="304800" y="5943600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Assignment to the same signal in different always blocks is not allowed!</a:t>
            </a:r>
          </a:p>
        </p:txBody>
      </p:sp>
    </p:spTree>
    <p:extLst>
      <p:ext uri="{BB962C8B-B14F-4D97-AF65-F5344CB8AC3E}">
        <p14:creationId xmlns:p14="http://schemas.microsoft.com/office/powerpoint/2010/main" val="60086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Why Does an </a:t>
            </a:r>
            <a:r>
              <a:rPr lang="en-US" sz="3600" b="1" dirty="0"/>
              <a:t>always</a:t>
            </a:r>
            <a:r>
              <a:rPr lang="en-US" sz="3600" dirty="0"/>
              <a:t> Block Remember?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flop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q &lt;= d;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rises copy d to q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270244"/>
            <a:ext cx="8534400" cy="106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… but what happens when the clock is not rising?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value of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preserved (remembered)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618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84" y="152400"/>
            <a:ext cx="8996516" cy="1066800"/>
          </a:xfrm>
        </p:spPr>
        <p:txBody>
          <a:bodyPr/>
          <a:lstStyle/>
          <a:p>
            <a:r>
              <a:rPr lang="en-US" sz="3600" dirty="0"/>
              <a:t>An </a:t>
            </a:r>
            <a:r>
              <a:rPr lang="en-US" sz="3600" b="1" dirty="0"/>
              <a:t>always</a:t>
            </a:r>
            <a:r>
              <a:rPr lang="en-US" sz="3600" dirty="0"/>
              <a:t> Block Does </a:t>
            </a:r>
            <a:r>
              <a:rPr lang="en-US" sz="3600" b="1" dirty="0"/>
              <a:t>NOT</a:t>
            </a:r>
            <a:r>
              <a:rPr lang="en-US" sz="3600" dirty="0"/>
              <a:t> Always Remember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data,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result);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data)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,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~data;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inverted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data;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algn="ctr" eaLnBrk="1" hangingPunct="1">
              <a:buNone/>
            </a:pPr>
            <a:endParaRPr lang="en-US" sz="10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191000"/>
            <a:ext cx="8534400" cy="243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result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not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circuit is combinational (no memory)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assigned a value in all cases of the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.. else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block, always</a:t>
            </a:r>
          </a:p>
        </p:txBody>
      </p:sp>
    </p:spTree>
    <p:extLst>
      <p:ext uri="{BB962C8B-B14F-4D97-AF65-F5344CB8AC3E}">
        <p14:creationId xmlns:p14="http://schemas.microsoft.com/office/powerpoint/2010/main" val="1254256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always</a:t>
            </a:r>
            <a:r>
              <a:rPr lang="en-US" dirty="0"/>
              <a:t> Blocks for Combinational Circuits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3723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defines </a:t>
            </a:r>
            <a:r>
              <a:rPr lang="en-US" dirty="0">
                <a:solidFill>
                  <a:srgbClr val="C00000"/>
                </a:solidFill>
              </a:rPr>
              <a:t>combinational logic</a:t>
            </a:r>
            <a:r>
              <a:rPr lang="en-US" dirty="0"/>
              <a:t> if: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All outputs are always (</a:t>
            </a:r>
            <a:r>
              <a:rPr lang="en-US" b="1" dirty="0">
                <a:solidFill>
                  <a:srgbClr val="0000FF"/>
                </a:solidFill>
              </a:rPr>
              <a:t>continuously</a:t>
            </a:r>
            <a:r>
              <a:rPr lang="en-US" dirty="0">
                <a:solidFill>
                  <a:srgbClr val="0000FF"/>
                </a:solidFill>
              </a:rPr>
              <a:t>) updated</a:t>
            </a:r>
          </a:p>
          <a:p>
            <a:pPr marL="344487" lvl="1" indent="0">
              <a:buNone/>
            </a:pPr>
            <a:r>
              <a:rPr lang="en-US" dirty="0"/>
              <a:t>1. All right-hand side signals are in the sensitivity list</a:t>
            </a:r>
          </a:p>
          <a:p>
            <a:pPr lvl="2"/>
            <a:r>
              <a:rPr lang="en-US" dirty="0"/>
              <a:t>You can use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always @*</a:t>
            </a:r>
            <a:r>
              <a:rPr lang="en-US" dirty="0"/>
              <a:t> for short</a:t>
            </a:r>
          </a:p>
          <a:p>
            <a:pPr marL="344487" lvl="1" indent="0">
              <a:buNone/>
            </a:pPr>
            <a:r>
              <a:rPr lang="en-US" dirty="0"/>
              <a:t>2. All left-hand side signals get assigned in every possible condition of </a:t>
            </a:r>
            <a:r>
              <a:rPr lang="en-US" dirty="0">
                <a:solidFill>
                  <a:srgbClr val="0000FF"/>
                </a:solidFill>
              </a:rPr>
              <a:t>if .. else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case</a:t>
            </a:r>
            <a:r>
              <a:rPr lang="en-US" dirty="0"/>
              <a:t> blocks</a:t>
            </a:r>
          </a:p>
          <a:p>
            <a:pPr lvl="1"/>
            <a:endParaRPr lang="en-US" sz="1600" dirty="0"/>
          </a:p>
          <a:p>
            <a:r>
              <a:rPr lang="en-US" dirty="0"/>
              <a:t>It is easy to make mistakes and </a:t>
            </a:r>
            <a:r>
              <a:rPr lang="en-US" dirty="0">
                <a:solidFill>
                  <a:srgbClr val="C00000"/>
                </a:solidFill>
              </a:rPr>
              <a:t>unintentionally describe memorizing elements </a:t>
            </a:r>
            <a:r>
              <a:rPr lang="en-US" dirty="0"/>
              <a:t>(latches)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Vivado</a:t>
            </a:r>
            <a:r>
              <a:rPr lang="en-US" dirty="0"/>
              <a:t> will most likely warn you. Make sure you check the warning messages</a:t>
            </a:r>
          </a:p>
          <a:p>
            <a:endParaRPr lang="en-US" sz="1600" b="1" dirty="0"/>
          </a:p>
          <a:p>
            <a:r>
              <a:rPr lang="en-US" b="1" dirty="0"/>
              <a:t>Always</a:t>
            </a:r>
            <a:r>
              <a:rPr lang="en-US" dirty="0"/>
              <a:t> blocks allow powerful combinational logic statements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if .. else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case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042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Sequential or Combinational?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2F71A81-F2B0-409F-9698-2008303A8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01" y="1552191"/>
            <a:ext cx="3871913" cy="316598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enable,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(*)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1’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0;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if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(enable)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37F633-1D2F-4090-AEE0-16746559FF2D}"/>
              </a:ext>
            </a:extLst>
          </p:cNvPr>
          <p:cNvSpPr txBox="1"/>
          <p:nvPr/>
        </p:nvSpPr>
        <p:spPr>
          <a:xfrm>
            <a:off x="555063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50FC88E-97B9-4AE6-86D0-A5CD380E2C76}"/>
              </a:ext>
            </a:extLst>
          </p:cNvPr>
          <p:cNvSpPr txBox="1">
            <a:spLocks/>
          </p:cNvSpPr>
          <p:nvPr/>
        </p:nvSpPr>
        <p:spPr bwMode="auto">
          <a:xfrm>
            <a:off x="4723095" y="1553947"/>
            <a:ext cx="3871913" cy="316598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wire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enable,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(data)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(enable)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end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3C3AC1-A9BA-46F7-AAF1-F84995ACEF72}"/>
              </a:ext>
            </a:extLst>
          </p:cNvPr>
          <p:cNvSpPr txBox="1"/>
          <p:nvPr/>
        </p:nvSpPr>
        <p:spPr>
          <a:xfrm>
            <a:off x="4723095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06E6B8A-6A2F-4EEF-8DA9-88A5141B725A}"/>
              </a:ext>
            </a:extLst>
          </p:cNvPr>
          <p:cNvSpPr/>
          <p:nvPr/>
        </p:nvSpPr>
        <p:spPr bwMode="auto">
          <a:xfrm>
            <a:off x="2286000" y="3475704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34B6E7D-CFC3-4226-99EE-1276C493991E}"/>
              </a:ext>
            </a:extLst>
          </p:cNvPr>
          <p:cNvCxnSpPr/>
          <p:nvPr/>
        </p:nvCxnSpPr>
        <p:spPr bwMode="auto">
          <a:xfrm flipH="1">
            <a:off x="2438400" y="3856704"/>
            <a:ext cx="304800" cy="332991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4A711C8-B9AC-46AD-BEC1-105A6235249F}"/>
              </a:ext>
            </a:extLst>
          </p:cNvPr>
          <p:cNvSpPr txBox="1"/>
          <p:nvPr/>
        </p:nvSpPr>
        <p:spPr>
          <a:xfrm>
            <a:off x="1260989" y="4159046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assignment for ~enable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B9DF0FD-D382-4C3C-A7EC-45649DD572D3}"/>
              </a:ext>
            </a:extLst>
          </p:cNvPr>
          <p:cNvSpPr/>
          <p:nvPr/>
        </p:nvSpPr>
        <p:spPr bwMode="auto">
          <a:xfrm>
            <a:off x="6049757" y="3199172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917D4B1-4FEA-4C89-B0C0-261E20F0F472}"/>
              </a:ext>
            </a:extLst>
          </p:cNvPr>
          <p:cNvCxnSpPr>
            <a:cxnSpLocks/>
            <a:stCxn id="12" idx="4"/>
          </p:cNvCxnSpPr>
          <p:nvPr/>
        </p:nvCxnSpPr>
        <p:spPr bwMode="auto">
          <a:xfrm>
            <a:off x="6506957" y="3580172"/>
            <a:ext cx="152094" cy="689976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B8B3CE-FF9B-4843-96A3-F72F49DA11FA}"/>
              </a:ext>
            </a:extLst>
          </p:cNvPr>
          <p:cNvSpPr txBox="1"/>
          <p:nvPr/>
        </p:nvSpPr>
        <p:spPr>
          <a:xfrm>
            <a:off x="5352621" y="4258248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the sensitivity list</a:t>
            </a:r>
          </a:p>
        </p:txBody>
      </p:sp>
    </p:spTree>
    <p:extLst>
      <p:ext uri="{BB962C8B-B14F-4D97-AF65-F5344CB8AC3E}">
        <p14:creationId xmlns:p14="http://schemas.microsoft.com/office/powerpoint/2010/main" val="1769559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/>
      <p:bldP spid="7" grpId="0" animBg="1"/>
      <p:bldP spid="8" grpId="0"/>
      <p:bldP spid="2" grpId="0" animBg="1"/>
      <p:bldP spid="11" grpId="0"/>
      <p:bldP spid="12" grpId="0" animBg="1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sz="3600" dirty="0"/>
              <a:t>The </a:t>
            </a:r>
            <a:r>
              <a:rPr lang="en-US" sz="3600" b="1" dirty="0"/>
              <a:t>always </a:t>
            </a:r>
            <a:r>
              <a:rPr lang="en-US" sz="3600" dirty="0"/>
              <a:t>Block is </a:t>
            </a:r>
            <a:r>
              <a:rPr lang="en-US" sz="3600" b="1" dirty="0"/>
              <a:t>NOT</a:t>
            </a:r>
            <a:r>
              <a:rPr lang="en-US" sz="3600" dirty="0"/>
              <a:t> Always Practical/Nice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9391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[31:0] result;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[31:0] a, b, comb;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(a, b,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a, b,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sel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a;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b;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b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=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?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a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b;</a:t>
            </a: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648200"/>
            <a:ext cx="8534400" cy="197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Both statements describe the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same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multiplexer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case,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 is more work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44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b="1" dirty="0"/>
              <a:t>always</a:t>
            </a:r>
            <a:r>
              <a:rPr lang="en-US" sz="3600" dirty="0">
                <a:solidFill>
                  <a:schemeClr val="accent2"/>
                </a:solidFill>
              </a:rPr>
              <a:t> </a:t>
            </a:r>
            <a:r>
              <a:rPr lang="en-US" sz="3600" dirty="0"/>
              <a:t>Block for Case Statements (Handy!)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8354"/>
            <a:ext cx="7896225" cy="5103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module</a:t>
            </a:r>
            <a:r>
              <a:rPr lang="de-CH" sz="1700" dirty="0">
                <a:latin typeface="Consolas" panose="020B0609020204030204" pitchFamily="49" charset="0"/>
              </a:rPr>
              <a:t> sevensegment (</a:t>
            </a:r>
            <a:r>
              <a:rPr lang="de-CH" sz="1700" b="1" dirty="0">
                <a:latin typeface="Consolas" panose="020B0609020204030204" pitchFamily="49" charset="0"/>
              </a:rPr>
              <a:t>input</a:t>
            </a:r>
            <a:r>
              <a:rPr lang="de-CH" sz="1700" dirty="0">
                <a:latin typeface="Consolas" panose="020B0609020204030204" pitchFamily="49" charset="0"/>
              </a:rPr>
              <a:t>      [3:0] data,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               </a:t>
            </a:r>
            <a:r>
              <a:rPr lang="de-CH" sz="1700" b="1" dirty="0">
                <a:latin typeface="Consolas" panose="020B0609020204030204" pitchFamily="49" charset="0"/>
              </a:rPr>
              <a:t>output</a:t>
            </a:r>
            <a:r>
              <a:rPr lang="de-CH" sz="1700" dirty="0">
                <a:latin typeface="Consolas" panose="020B0609020204030204" pitchFamily="49" charset="0"/>
              </a:rPr>
              <a:t> </a:t>
            </a:r>
            <a:r>
              <a:rPr lang="de-CH" sz="1700" b="1" dirty="0">
                <a:latin typeface="Consolas" panose="020B0609020204030204" pitchFamily="49" charset="0"/>
              </a:rPr>
              <a:t>reg</a:t>
            </a:r>
            <a:r>
              <a:rPr lang="de-CH" sz="1700" dirty="0">
                <a:latin typeface="Consolas" panose="020B0609020204030204" pitchFamily="49" charset="0"/>
              </a:rPr>
              <a:t> [6:0] segments);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</a:t>
            </a:r>
            <a:r>
              <a:rPr lang="de-CH" sz="1700" b="1" dirty="0">
                <a:latin typeface="Consolas" panose="020B0609020204030204" pitchFamily="49" charset="0"/>
              </a:rPr>
              <a:t>always</a:t>
            </a:r>
            <a:r>
              <a:rPr lang="de-CH" sz="1700" dirty="0">
                <a:latin typeface="Consolas" panose="020B0609020204030204" pitchFamily="49" charset="0"/>
              </a:rPr>
              <a:t> @ ( * )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* is short for all signals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case</a:t>
            </a:r>
            <a:r>
              <a:rPr lang="de-CH" sz="1700" dirty="0">
                <a:latin typeface="Consolas" panose="020B0609020204030204" pitchFamily="49" charset="0"/>
              </a:rPr>
              <a:t> (data) 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case statement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d0: segments = 7'b111_1110;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0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d1: segments = 7'b011_0000;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1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d2: segments = 7'b110_1101;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d3: segments = 7'b111_1001;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d4: segments = 7'b011_0011;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d5: segments = 7'b101_1011;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// etc etc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</a:t>
            </a:r>
            <a:r>
              <a:rPr lang="de-CH" sz="1700" b="1" dirty="0">
                <a:latin typeface="Consolas" panose="020B0609020204030204" pitchFamily="49" charset="0"/>
              </a:rPr>
              <a:t>default</a:t>
            </a:r>
            <a:r>
              <a:rPr lang="de-CH" sz="1700" dirty="0">
                <a:latin typeface="Consolas" panose="020B0609020204030204" pitchFamily="49" charset="0"/>
              </a:rPr>
              <a:t>: segments = 7'b000_0000;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required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endcase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endmodule</a:t>
            </a:r>
          </a:p>
        </p:txBody>
      </p:sp>
    </p:spTree>
    <p:extLst>
      <p:ext uri="{BB962C8B-B14F-4D97-AF65-F5344CB8AC3E}">
        <p14:creationId xmlns:p14="http://schemas.microsoft.com/office/powerpoint/2010/main" val="137141266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/>
              <a:t>Hardware Design Using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25901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</a:t>
            </a:r>
            <a:r>
              <a:rPr lang="en-US" b="1" dirty="0"/>
              <a:t>always</a:t>
            </a:r>
            <a:r>
              <a:rPr lang="en-US" dirty="0"/>
              <a:t> Block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if .. else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can only be used in </a:t>
            </a:r>
            <a:r>
              <a:rPr lang="en-US" dirty="0">
                <a:solidFill>
                  <a:srgbClr val="0432FF"/>
                </a:solidFill>
              </a:rPr>
              <a:t>always</a:t>
            </a:r>
            <a:r>
              <a:rPr lang="en-US" dirty="0"/>
              <a:t> blocks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is </a:t>
            </a:r>
            <a:r>
              <a:rPr lang="en-US" dirty="0">
                <a:solidFill>
                  <a:srgbClr val="C00000"/>
                </a:solidFill>
              </a:rPr>
              <a:t>combinational</a:t>
            </a:r>
            <a:r>
              <a:rPr lang="en-US" dirty="0"/>
              <a:t> only if all </a:t>
            </a:r>
            <a:r>
              <a:rPr lang="en-US" dirty="0" err="1">
                <a:solidFill>
                  <a:srgbClr val="0000FF"/>
                </a:solidFill>
              </a:rPr>
              <a:t>regs</a:t>
            </a:r>
            <a:r>
              <a:rPr lang="en-US" dirty="0"/>
              <a:t> within the block are always assigned to a signal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Use the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default</a:t>
            </a:r>
            <a:r>
              <a:rPr lang="en-US" dirty="0">
                <a:solidFill>
                  <a:srgbClr val="0000FF"/>
                </a:solidFill>
                <a:latin typeface="Consolas" pitchFamily="49" charset="0"/>
              </a:rPr>
              <a:t> </a:t>
            </a:r>
            <a:r>
              <a:rPr lang="en-US" dirty="0"/>
              <a:t>case to make sure you do not forget an unimplemented case, which may otherwise result in a latch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</a:rPr>
              <a:t>casex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  <a:latin typeface="Consolas" pitchFamily="49" charset="0"/>
              </a:rPr>
              <a:t> </a:t>
            </a:r>
            <a:r>
              <a:rPr lang="en-US" dirty="0"/>
              <a:t>statement to be able to check for don’t cares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4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Non-Blocking and Blocking Assignments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000"/>
            <a:ext cx="4252913" cy="2436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2’b01;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a;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all assignments are made here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b is not (yet) 2’b01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end</a:t>
            </a: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5DBE56B-18A6-4B0C-83CF-F3CC53952F17}"/>
              </a:ext>
            </a:extLst>
          </p:cNvPr>
          <p:cNvSpPr txBox="1">
            <a:spLocks/>
          </p:cNvSpPr>
          <p:nvPr/>
        </p:nvSpPr>
        <p:spPr bwMode="auto">
          <a:xfrm>
            <a:off x="4590565" y="1524000"/>
            <a:ext cx="4252913" cy="2436846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2’b01;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a is 2’b01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b is now 2’b01 as well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end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26913A-F61A-48CF-A023-92652E612CC4}"/>
              </a:ext>
            </a:extLst>
          </p:cNvPr>
          <p:cNvSpPr txBox="1">
            <a:spLocks/>
          </p:cNvSpPr>
          <p:nvPr/>
        </p:nvSpPr>
        <p:spPr bwMode="auto">
          <a:xfrm>
            <a:off x="381000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Non-blocking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5C43F7B-58C5-4EEC-B772-662BC14C6B92}"/>
              </a:ext>
            </a:extLst>
          </p:cNvPr>
          <p:cNvSpPr txBox="1">
            <a:spLocks/>
          </p:cNvSpPr>
          <p:nvPr/>
        </p:nvSpPr>
        <p:spPr bwMode="auto">
          <a:xfrm>
            <a:off x="4781858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DEB0E71-9B24-45CA-84BC-96C005086B9E}"/>
              </a:ext>
            </a:extLst>
          </p:cNvPr>
          <p:cNvSpPr txBox="1">
            <a:spLocks/>
          </p:cNvSpPr>
          <p:nvPr/>
        </p:nvSpPr>
        <p:spPr bwMode="auto">
          <a:xfrm>
            <a:off x="228599" y="4050443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at the end of the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in parallel, process flow is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not-blocked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8B65A29-530F-47EA-9B49-3C8E3FF6975B}"/>
              </a:ext>
            </a:extLst>
          </p:cNvPr>
          <p:cNvSpPr txBox="1">
            <a:spLocks/>
          </p:cNvSpPr>
          <p:nvPr/>
        </p:nvSpPr>
        <p:spPr bwMode="auto">
          <a:xfrm>
            <a:off x="4582191" y="4006421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Each assignment is made immediately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Process waits until the first assignment is complete, 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blocks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progress</a:t>
            </a:r>
          </a:p>
        </p:txBody>
      </p:sp>
    </p:spTree>
    <p:extLst>
      <p:ext uri="{BB962C8B-B14F-4D97-AF65-F5344CB8AC3E}">
        <p14:creationId xmlns:p14="http://schemas.microsoft.com/office/powerpoint/2010/main" val="1138105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/>
      <p:bldP spid="8" grpId="0"/>
      <p:bldP spid="9" grpId="0" build="p"/>
      <p:bldP spid="10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(Non)-Blocking Statements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777038" y="6318250"/>
            <a:ext cx="2133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02327"/>
            <a:ext cx="8610600" cy="4641273"/>
          </a:xfrm>
        </p:spPr>
        <p:txBody>
          <a:bodyPr/>
          <a:lstStyle/>
          <a:p>
            <a:r>
              <a:rPr lang="en-US" dirty="0"/>
              <a:t>There are technical reasons why both are required</a:t>
            </a:r>
          </a:p>
          <a:p>
            <a:pPr lvl="1"/>
            <a:r>
              <a:rPr lang="en-US" dirty="0"/>
              <a:t>It is out of the scope of this course to discuss these</a:t>
            </a:r>
          </a:p>
          <a:p>
            <a:endParaRPr lang="en-US" dirty="0"/>
          </a:p>
          <a:p>
            <a:r>
              <a:rPr lang="en-US" dirty="0"/>
              <a:t>Blocking statements allow sequential descriptions</a:t>
            </a:r>
          </a:p>
          <a:p>
            <a:pPr lvl="1"/>
            <a:r>
              <a:rPr lang="en-US" dirty="0"/>
              <a:t>More like a programming language</a:t>
            </a:r>
          </a:p>
          <a:p>
            <a:endParaRPr lang="en-US" dirty="0"/>
          </a:p>
          <a:p>
            <a:r>
              <a:rPr lang="en-US" dirty="0"/>
              <a:t>If the sensitivity list is correct, blocks with non-blocking statements will always evaluate to the same result</a:t>
            </a:r>
          </a:p>
          <a:p>
            <a:pPr lvl="1"/>
            <a:r>
              <a:rPr lang="en-US" dirty="0"/>
              <a:t>This may require some additional iterations </a:t>
            </a:r>
          </a:p>
          <a:p>
            <a:pPr lvl="1">
              <a:buFont typeface="Wingdings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571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values are updated in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EA6B6A-DB56-41D8-ADB2-9CD1E3C12A14}"/>
              </a:ext>
            </a:extLst>
          </p:cNvPr>
          <p:cNvSpPr txBox="1"/>
          <p:nvPr/>
        </p:nvSpPr>
        <p:spPr>
          <a:xfrm>
            <a:off x="55626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E293B6-4757-4364-BBC6-364368EA73D3}"/>
              </a:ext>
            </a:extLst>
          </p:cNvPr>
          <p:cNvSpPr txBox="1"/>
          <p:nvPr/>
        </p:nvSpPr>
        <p:spPr>
          <a:xfrm>
            <a:off x="55626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D685EA-A132-4790-B50A-CD1674451AB7}"/>
              </a:ext>
            </a:extLst>
          </p:cNvPr>
          <p:cNvSpPr txBox="1"/>
          <p:nvPr/>
        </p:nvSpPr>
        <p:spPr>
          <a:xfrm>
            <a:off x="55626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051908-B6F6-4E01-B2A7-69158E2D9F82}"/>
              </a:ext>
            </a:extLst>
          </p:cNvPr>
          <p:cNvSpPr txBox="1"/>
          <p:nvPr/>
        </p:nvSpPr>
        <p:spPr>
          <a:xfrm>
            <a:off x="55626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3713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/>
      <p:bldP spid="10" grpId="0"/>
      <p:bldP spid="11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assignments are concurrent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is being assigned,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still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0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00753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1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After the first iteration,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has changed to ‘1’ as well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Since there is a change in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the process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triggers again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time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calculated with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p=1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01050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Rules for Signal Assignment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@(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) </a:t>
            </a:r>
            <a:r>
              <a:rPr lang="en-US" dirty="0"/>
              <a:t>and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) to model </a:t>
            </a:r>
            <a:r>
              <a:rPr lang="en-US" dirty="0">
                <a:solidFill>
                  <a:srgbClr val="C00000"/>
                </a:solidFill>
              </a:rPr>
              <a:t>synchronous sequential logic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continuous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/>
              <a:t>) to model simple combinational logic.</a:t>
            </a:r>
          </a:p>
          <a:p>
            <a:pPr marL="457200" lvl="1" indent="0">
              <a:buNone/>
            </a:pPr>
            <a:r>
              <a:rPr lang="en-US" dirty="0"/>
              <a:t>      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30A879B-5626-4A8E-B1AE-7BB031D73F52}"/>
              </a:ext>
            </a:extLst>
          </p:cNvPr>
          <p:cNvSpPr txBox="1">
            <a:spLocks/>
          </p:cNvSpPr>
          <p:nvPr/>
        </p:nvSpPr>
        <p:spPr bwMode="auto">
          <a:xfrm>
            <a:off x="510073" y="2514600"/>
            <a:ext cx="7896225" cy="10668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posedge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clk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q &lt;= d;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// non-blocking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A4AEF3-9DF8-4C5D-A323-68CBE98178AB}"/>
              </a:ext>
            </a:extLst>
          </p:cNvPr>
          <p:cNvSpPr txBox="1">
            <a:spLocks/>
          </p:cNvSpPr>
          <p:nvPr/>
        </p:nvSpPr>
        <p:spPr bwMode="auto">
          <a:xfrm>
            <a:off x="533400" y="5396593"/>
            <a:ext cx="7896225" cy="47080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y = a &amp; b;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155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Rules for Signal Assignment (Cont.)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 (*)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=</a:t>
            </a:r>
            <a:r>
              <a:rPr lang="en-US" dirty="0"/>
              <a:t>) to model more </a:t>
            </a:r>
            <a:r>
              <a:rPr lang="en-US" dirty="0">
                <a:solidFill>
                  <a:srgbClr val="C00000"/>
                </a:solidFill>
              </a:rPr>
              <a:t>complicated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combinational logic.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You </a:t>
            </a:r>
            <a:r>
              <a:rPr lang="en-US" dirty="0">
                <a:solidFill>
                  <a:srgbClr val="C00000"/>
                </a:solidFill>
              </a:rPr>
              <a:t>cannot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make assignments to the </a:t>
            </a:r>
            <a:r>
              <a:rPr lang="en-US" dirty="0">
                <a:solidFill>
                  <a:srgbClr val="0432FF"/>
                </a:solidFill>
              </a:rPr>
              <a:t>same</a:t>
            </a:r>
            <a:r>
              <a:rPr lang="en-US" dirty="0"/>
              <a:t> signal in more than one always block or in a </a:t>
            </a:r>
            <a:r>
              <a:rPr lang="en-US" i="1" dirty="0"/>
              <a:t>continuous assignment</a:t>
            </a:r>
            <a:endParaRPr lang="de-CH" i="1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4E93CC8-147E-4FD9-A13C-CBA1156EA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83A72F5-F0C1-41DB-997D-AB9CD7EF165C}"/>
              </a:ext>
            </a:extLst>
          </p:cNvPr>
          <p:cNvSpPr txBox="1">
            <a:spLocks/>
          </p:cNvSpPr>
          <p:nvPr/>
        </p:nvSpPr>
        <p:spPr bwMode="auto">
          <a:xfrm>
            <a:off x="762000" y="4118310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D2C6AE0-7CBB-4262-91C6-80C1FB1D41F1}"/>
              </a:ext>
            </a:extLst>
          </p:cNvPr>
          <p:cNvSpPr txBox="1">
            <a:spLocks/>
          </p:cNvSpPr>
          <p:nvPr/>
        </p:nvSpPr>
        <p:spPr bwMode="auto">
          <a:xfrm>
            <a:off x="5029200" y="4118311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74E674-98D5-464E-9657-22EC660711E4}"/>
              </a:ext>
            </a:extLst>
          </p:cNvPr>
          <p:cNvGrpSpPr/>
          <p:nvPr/>
        </p:nvGrpSpPr>
        <p:grpSpPr>
          <a:xfrm>
            <a:off x="914400" y="4191000"/>
            <a:ext cx="2971800" cy="2000250"/>
            <a:chOff x="914400" y="4191000"/>
            <a:chExt cx="2971800" cy="200025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6D48B38-08C7-450F-A32E-9D639921EF8F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3278FDF-87D1-44BA-9EDB-32AC8E709D1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8780DA-AC02-4B81-8A5E-859948670B6B}"/>
              </a:ext>
            </a:extLst>
          </p:cNvPr>
          <p:cNvGrpSpPr/>
          <p:nvPr/>
        </p:nvGrpSpPr>
        <p:grpSpPr>
          <a:xfrm>
            <a:off x="5174456" y="4191000"/>
            <a:ext cx="2971800" cy="2000250"/>
            <a:chOff x="914400" y="4191000"/>
            <a:chExt cx="2971800" cy="20002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23D0715-13FF-4B8E-927F-C5537A6F27E9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F0153F8-9DFC-4D8F-81C1-91FEAA5966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75599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Recall: Finite State Machines (FSMs)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FSM consists of three separate parts: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next state logic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state register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output logic</a:t>
            </a:r>
          </a:p>
          <a:p>
            <a:endParaRPr lang="de-CH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FFF1C50-8165-41B6-9212-E1653B599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4"/>
            </p:custDataLst>
            <p:extLst/>
          </p:nvPr>
        </p:nvGraphicFramePr>
        <p:xfrm>
          <a:off x="381000" y="29718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6096" name="VISIO" r:id="rId7" imgW="2607338" imgH="573981" progId="Visio.Drawing.6">
                  <p:embed/>
                </p:oleObj>
              </mc:Choice>
              <mc:Fallback>
                <p:oleObj name="VISIO" r:id="rId7" imgW="2607338" imgH="573981" progId="Visio.Drawing.6">
                  <p:embed/>
                  <p:pic>
                    <p:nvPicPr>
                      <p:cNvPr id="3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9718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EE25EE8-FF4F-48DA-8AEB-22DAC7F7B1A6}"/>
              </a:ext>
            </a:extLst>
          </p:cNvPr>
          <p:cNvCxnSpPr/>
          <p:nvPr/>
        </p:nvCxnSpPr>
        <p:spPr bwMode="auto">
          <a:xfrm flipH="1">
            <a:off x="4114800" y="4343400"/>
            <a:ext cx="457200" cy="914400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0432FF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F1C51D6-C70C-4295-A938-114053964BC0}"/>
              </a:ext>
            </a:extLst>
          </p:cNvPr>
          <p:cNvSpPr txBox="1"/>
          <p:nvPr/>
        </p:nvSpPr>
        <p:spPr>
          <a:xfrm>
            <a:off x="3276600" y="5257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state register</a:t>
            </a:r>
          </a:p>
        </p:txBody>
      </p:sp>
    </p:spTree>
    <p:extLst>
      <p:ext uri="{BB962C8B-B14F-4D97-AF65-F5344CB8AC3E}">
        <p14:creationId xmlns:p14="http://schemas.microsoft.com/office/powerpoint/2010/main" val="3214567756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sz="3800" dirty="0"/>
              <a:t>Recall: Finite State Machines (FSMs) Comprise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Sequential circuits</a:t>
            </a:r>
          </a:p>
          <a:p>
            <a:pPr lvl="1"/>
            <a:r>
              <a:rPr lang="en-US" dirty="0"/>
              <a:t>State register(s)</a:t>
            </a:r>
          </a:p>
          <a:p>
            <a:pPr lvl="2"/>
            <a:r>
              <a:rPr lang="en-US" dirty="0"/>
              <a:t>Store the current state and </a:t>
            </a:r>
          </a:p>
          <a:p>
            <a:pPr lvl="2"/>
            <a:r>
              <a:rPr lang="en-US" dirty="0"/>
              <a:t>Load the next state at the clock edge</a:t>
            </a:r>
          </a:p>
          <a:p>
            <a:pPr lvl="2"/>
            <a:endParaRPr lang="en-US" dirty="0"/>
          </a:p>
          <a:p>
            <a:r>
              <a:rPr lang="en-US" b="1" dirty="0"/>
              <a:t>Combinational Circuits</a:t>
            </a:r>
          </a:p>
          <a:p>
            <a:pPr lvl="1"/>
            <a:r>
              <a:rPr lang="en-US" dirty="0"/>
              <a:t>Next state logic</a:t>
            </a:r>
          </a:p>
          <a:p>
            <a:pPr lvl="2"/>
            <a:r>
              <a:rPr lang="en-US" dirty="0"/>
              <a:t>Determines what the next state will be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Output logic</a:t>
            </a:r>
          </a:p>
          <a:p>
            <a:pPr lvl="2"/>
            <a:r>
              <a:rPr lang="en-US" dirty="0"/>
              <a:t>Generates the outputs</a:t>
            </a:r>
          </a:p>
          <a:p>
            <a:endParaRPr lang="de-C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5791200" y="1070094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14" name="VISIO" r:id="rId7" imgW="1485328" imgH="780064" progId="Visio.Drawing.6">
                  <p:embed/>
                </p:oleObj>
              </mc:Choice>
              <mc:Fallback>
                <p:oleObj name="VISIO" r:id="rId7" imgW="1485328" imgH="780064" progId="Visio.Drawing.6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70094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Grp="1" noChangeAspect="1"/>
          </p:cNvGraphicFramePr>
          <p:nvPr>
            <p:custDataLst>
              <p:tags r:id="rId3"/>
            </p:custDataLst>
            <p:extLst/>
          </p:nvPr>
        </p:nvGraphicFramePr>
        <p:xfrm>
          <a:off x="6093074" y="3049005"/>
          <a:ext cx="2573754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15" name="VISIO" r:id="rId9" imgW="1286877" imgH="729688" progId="Visio.Drawing.6">
                  <p:embed/>
                </p:oleObj>
              </mc:Choice>
              <mc:Fallback>
                <p:oleObj name="VISIO" r:id="rId9" imgW="1286877" imgH="729688" progId="Visio.Drawing.6">
                  <p:embed/>
                  <p:pic>
                    <p:nvPicPr>
                      <p:cNvPr id="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074" y="3049005"/>
                        <a:ext cx="2573754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Grp="1" noChangeAspect="1"/>
          </p:cNvGraphicFramePr>
          <p:nvPr>
            <p:custDataLst>
              <p:tags r:id="rId4"/>
            </p:custDataLst>
            <p:extLst/>
          </p:nvPr>
        </p:nvGraphicFramePr>
        <p:xfrm>
          <a:off x="6042698" y="4795374"/>
          <a:ext cx="2720302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16" name="VISIO" r:id="rId11" imgW="1360151" imgH="729688" progId="Visio.Drawing.6">
                  <p:embed/>
                </p:oleObj>
              </mc:Choice>
              <mc:Fallback>
                <p:oleObj name="VISIO" r:id="rId11" imgW="1360151" imgH="729688" progId="Visio.Drawing.6">
                  <p:embed/>
                  <p:pic>
                    <p:nvPicPr>
                      <p:cNvPr id="7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2698" y="4795374"/>
                        <a:ext cx="2720302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52431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7718</Words>
  <Application>Microsoft Macintosh PowerPoint</Application>
  <PresentationFormat>On-screen Show (4:3)</PresentationFormat>
  <Paragraphs>1657</Paragraphs>
  <Slides>115</Slides>
  <Notes>34</Notes>
  <HiddenSlides>2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115</vt:i4>
      </vt:variant>
    </vt:vector>
  </HeadingPairs>
  <TitlesOfParts>
    <vt:vector size="145" baseType="lpstr">
      <vt:lpstr>ＭＳ Ｐゴシック</vt:lpstr>
      <vt:lpstr>ＭＳ Ｐゴシック</vt:lpstr>
      <vt:lpstr>Arial</vt:lpstr>
      <vt:lpstr>Arial Narrow</vt:lpstr>
      <vt:lpstr>Calibri</vt:lpstr>
      <vt:lpstr>Consolas</vt:lpstr>
      <vt:lpstr>Garamond</vt:lpstr>
      <vt:lpstr>Helvetica Neue</vt:lpstr>
      <vt:lpstr>Tahoma</vt:lpstr>
      <vt:lpstr>Times</vt:lpstr>
      <vt:lpstr>Times New Roman</vt:lpstr>
      <vt:lpstr>Verdana</vt:lpstr>
      <vt:lpstr>Wingdings</vt:lpstr>
      <vt:lpstr>Wingdings 2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11_Edge</vt:lpstr>
      <vt:lpstr>8_Edge</vt:lpstr>
      <vt:lpstr>16_Edge</vt:lpstr>
      <vt:lpstr>17_Edge</vt:lpstr>
      <vt:lpstr>1_Edge</vt:lpstr>
      <vt:lpstr>VISIO</vt:lpstr>
      <vt:lpstr>Visio</vt:lpstr>
      <vt:lpstr> Design of Digital Circuits Lecture 7.2: Hardware Description Languages and Verilog</vt:lpstr>
      <vt:lpstr>Required Readings (This Week)</vt:lpstr>
      <vt:lpstr>Required Readings (Next Week)</vt:lpstr>
      <vt:lpstr>Agenda</vt:lpstr>
      <vt:lpstr>Hardware Description Languages &amp; Verilog (Combinational Logic)</vt:lpstr>
      <vt:lpstr>2017: Intel Kaby Lake</vt:lpstr>
      <vt:lpstr>How to Deal with This Complexity?</vt:lpstr>
      <vt:lpstr>Hardware Description Languages</vt:lpstr>
      <vt:lpstr>Hardware Design Using Verilog</vt:lpstr>
      <vt:lpstr>Hierarchical Design</vt:lpstr>
      <vt:lpstr>Top-Down Design Methodology</vt:lpstr>
      <vt:lpstr>Bottom-Up Design Methodology</vt:lpstr>
      <vt:lpstr>Defining a Module in Verilog</vt:lpstr>
      <vt:lpstr>Implementing a Module in Verilog</vt:lpstr>
      <vt:lpstr>A Question of Style</vt:lpstr>
      <vt:lpstr>What If We Have Multi-bit Input/Output?</vt:lpstr>
      <vt:lpstr>Manipulating Bits </vt:lpstr>
      <vt:lpstr>Basic Syntax</vt:lpstr>
      <vt:lpstr>Two Main Styles of HDL Implementation</vt:lpstr>
      <vt:lpstr>Structural (Gate-Level) HDL</vt:lpstr>
      <vt:lpstr>Structural HDL: Instantiating a Module</vt:lpstr>
      <vt:lpstr>Structural HDL Example</vt:lpstr>
      <vt:lpstr>Structural HDL Example</vt:lpstr>
      <vt:lpstr>Structural HDL Example</vt:lpstr>
      <vt:lpstr>Structural HDL Example</vt:lpstr>
      <vt:lpstr>Structural HDL Example</vt:lpstr>
      <vt:lpstr>Structural HDL Example 2</vt:lpstr>
      <vt:lpstr>Behavioral HDL</vt:lpstr>
      <vt:lpstr>Recall: Two Main Styles of HDL Implementation</vt:lpstr>
      <vt:lpstr>Behavioral HDL: Defining Functionality</vt:lpstr>
      <vt:lpstr>Behavioral HDL: Schematic View</vt:lpstr>
      <vt:lpstr>Bitwise Operators in Behavioral Verilog</vt:lpstr>
      <vt:lpstr>Bitwise Operators: Schematic View</vt:lpstr>
      <vt:lpstr>Reduction Operators in Behavioral Verilog</vt:lpstr>
      <vt:lpstr>Reduction Operators: Schematic View</vt:lpstr>
      <vt:lpstr>Conditional Assignment in Behavioral Verilog</vt:lpstr>
      <vt:lpstr>Conditional Assignment: Schematic View</vt:lpstr>
      <vt:lpstr>More Complex Conditional Assignments</vt:lpstr>
      <vt:lpstr>Even More Complex Conditional Assignments</vt:lpstr>
      <vt:lpstr>Precedence of Operations in Verilog</vt:lpstr>
      <vt:lpstr>How to Express Numbers ?</vt:lpstr>
      <vt:lpstr>Number Representation in Verilog</vt:lpstr>
      <vt:lpstr>Reminder: Floating Signals (Z)</vt:lpstr>
      <vt:lpstr>Recall: Tri-State Buffer</vt:lpstr>
      <vt:lpstr>Recall: Example Use of Tri-State Buffers</vt:lpstr>
      <vt:lpstr>Recall: Example Design with Tri-State Buffers</vt:lpstr>
      <vt:lpstr>Truth Table for AND with Z and X</vt:lpstr>
      <vt:lpstr>What Happens with HDL Code?</vt:lpstr>
      <vt:lpstr>Recall This “example”</vt:lpstr>
      <vt:lpstr>Synthesizing the “example”</vt:lpstr>
      <vt:lpstr>Simulating the “example”</vt:lpstr>
      <vt:lpstr>What We Have Seen So Far</vt:lpstr>
      <vt:lpstr>More Verilog Examples</vt:lpstr>
      <vt:lpstr>Comparing Two Numbers</vt:lpstr>
      <vt:lpstr>Gate-Level Implementation</vt:lpstr>
      <vt:lpstr>Using Logical Operators</vt:lpstr>
      <vt:lpstr>Eliminating Intermediate Signals</vt:lpstr>
      <vt:lpstr>Multi-Bit Signals (Bus)</vt:lpstr>
      <vt:lpstr>Bitwise Operations</vt:lpstr>
      <vt:lpstr>Highest Abstraction Level: Comparing Two Numbers</vt:lpstr>
      <vt:lpstr>Writing More Reusable Verilog Code</vt:lpstr>
      <vt:lpstr>Parameterized Modules</vt:lpstr>
      <vt:lpstr>Instantiating Parameterized Modules</vt:lpstr>
      <vt:lpstr>What Is the BEST Way of Writing Verilog</vt:lpstr>
      <vt:lpstr>What About Timing? </vt:lpstr>
      <vt:lpstr>Good Practices</vt:lpstr>
      <vt:lpstr>Summary (HDL for Combinational Logic)</vt:lpstr>
      <vt:lpstr>Implementing Sequential Logic Using Verilog</vt:lpstr>
      <vt:lpstr>Combinational + Memory = Sequential</vt:lpstr>
      <vt:lpstr>Sequential Logic in Verilog</vt:lpstr>
      <vt:lpstr>The “always” Block</vt:lpstr>
      <vt:lpstr>Example: D Flip-Flop</vt:lpstr>
      <vt:lpstr>Example: D Flip-Flop</vt:lpstr>
      <vt:lpstr>Example: D Flip-Flop</vt:lpstr>
      <vt:lpstr>Asynchronous and Synchronous Reset</vt:lpstr>
      <vt:lpstr>D Flip-Flop with Asynchronous Reset</vt:lpstr>
      <vt:lpstr>D Flip-Flop with Asynchronous Reset</vt:lpstr>
      <vt:lpstr>D Flip-Flop with Asynchronous Reset</vt:lpstr>
      <vt:lpstr>D Flip-Flop with Synchronous Reset</vt:lpstr>
      <vt:lpstr>D Flip-Flop with Enable and Reset</vt:lpstr>
      <vt:lpstr>Example: D Latch</vt:lpstr>
      <vt:lpstr>Summary: Sequential Statements So Far</vt:lpstr>
      <vt:lpstr>Basics of always Blocks</vt:lpstr>
      <vt:lpstr>Why Does an always Block Remember?</vt:lpstr>
      <vt:lpstr>An always Block Does NOT Always Remember</vt:lpstr>
      <vt:lpstr>always Blocks for Combinational Circuits</vt:lpstr>
      <vt:lpstr>Sequential or Combinational?</vt:lpstr>
      <vt:lpstr>The always Block is NOT Always Practical/Nice</vt:lpstr>
      <vt:lpstr>always Block for Case Statements (Handy!)</vt:lpstr>
      <vt:lpstr>Summary: always Block</vt:lpstr>
      <vt:lpstr>Non-Blocking and Blocking Assignments</vt:lpstr>
      <vt:lpstr>Why use (Non)-Blocking Statements</vt:lpstr>
      <vt:lpstr>Example: Blocking Assignment</vt:lpstr>
      <vt:lpstr>The Same Example: Non-Blocking Assignment</vt:lpstr>
      <vt:lpstr>The Same Example: Non-Blocking Assignment</vt:lpstr>
      <vt:lpstr>Rules for Signal Assignment</vt:lpstr>
      <vt:lpstr>Rules for Signal Assignment (Cont.)</vt:lpstr>
      <vt:lpstr>Recall: Finite State Machines (FSMs)</vt:lpstr>
      <vt:lpstr>Recall: Finite State Machines (FSMs) Comprise</vt:lpstr>
      <vt:lpstr>FSM Example 1: Divide the Clock Frequency by 3 </vt:lpstr>
      <vt:lpstr>Implementing FSM Example 1: Definitions</vt:lpstr>
      <vt:lpstr>Implementing FSM Example 1: State Register</vt:lpstr>
      <vt:lpstr>Implementing FSM Example 1: Next State Logic</vt:lpstr>
      <vt:lpstr>Implementing FSM Example 1: Output Logic</vt:lpstr>
      <vt:lpstr>Implementation of FSM Example 1</vt:lpstr>
      <vt:lpstr> Design of Digital Circuits Lecture 7.2: Hardware Description Languages and Verilog</vt:lpstr>
      <vt:lpstr>We did not cover the following. They are for your preparation.</vt:lpstr>
      <vt:lpstr>FSM Example 2: Smiling Snail</vt:lpstr>
      <vt:lpstr>Implementing FSM Example 2: Definitions</vt:lpstr>
      <vt:lpstr>Implementing FSM Example 2: State Register</vt:lpstr>
      <vt:lpstr>Implementing FSM Example 2: Next State Logic</vt:lpstr>
      <vt:lpstr>Implementing FSM Example 2: Output Logic</vt:lpstr>
      <vt:lpstr>Implementation of FSM Example 2</vt:lpstr>
      <vt:lpstr>What Did We Learn?</vt:lpstr>
      <vt:lpstr>Next Lecture:   Timing and Verification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54</cp:revision>
  <dcterms:created xsi:type="dcterms:W3CDTF">2010-09-08T00:51:32Z</dcterms:created>
  <dcterms:modified xsi:type="dcterms:W3CDTF">2019-03-14T14:28:31Z</dcterms:modified>
</cp:coreProperties>
</file>